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80" r:id="rId8"/>
    <p:sldId id="257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7" r:id="rId18"/>
    <p:sldId id="271" r:id="rId19"/>
    <p:sldId id="273" r:id="rId20"/>
    <p:sldId id="274" r:id="rId21"/>
    <p:sldId id="275" r:id="rId22"/>
    <p:sldId id="276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3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forst_000\Documents\DERBY%202015\Oxygen%20wristband%20project\Regional%20analysi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forst_000\Documents\DERBY%202015\Oxygen%20wristband%20project\Regional%20analysi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forst_000\Documents\DERBY%202015\Oxygen%20wristband%20project\Regional%20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orst_000\Documents\DERBY%202015\Oxygen%20wristband%20project\Regional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'Main data'!$B$15</c:f>
              <c:strCache>
                <c:ptCount val="1"/>
                <c:pt idx="0">
                  <c:v>Nottingham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'Main data'!$C$14:$E$14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'Main data'!$C$15:$E$15</c:f>
              <c:numCache>
                <c:formatCode>General</c:formatCode>
                <c:ptCount val="3"/>
                <c:pt idx="0">
                  <c:v>74</c:v>
                </c:pt>
                <c:pt idx="1">
                  <c:v>72</c:v>
                </c:pt>
                <c:pt idx="2">
                  <c:v>69</c:v>
                </c:pt>
              </c:numCache>
            </c:numRef>
          </c:val>
        </c:ser>
        <c:ser>
          <c:idx val="1"/>
          <c:order val="1"/>
          <c:tx>
            <c:strRef>
              <c:f>'Main data'!$B$16</c:f>
              <c:strCache>
                <c:ptCount val="1"/>
                <c:pt idx="0">
                  <c:v>Kings Mill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'Main data'!$C$14:$E$14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'Main data'!$C$16:$E$16</c:f>
              <c:numCache>
                <c:formatCode>General</c:formatCode>
                <c:ptCount val="3"/>
                <c:pt idx="0">
                  <c:v>76</c:v>
                </c:pt>
                <c:pt idx="1">
                  <c:v>88</c:v>
                </c:pt>
                <c:pt idx="2">
                  <c:v>94</c:v>
                </c:pt>
              </c:numCache>
            </c:numRef>
          </c:val>
        </c:ser>
        <c:ser>
          <c:idx val="2"/>
          <c:order val="2"/>
          <c:tx>
            <c:strRef>
              <c:f>'Main data'!$B$17</c:f>
              <c:strCache>
                <c:ptCount val="1"/>
                <c:pt idx="0">
                  <c:v>Glenfield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'Main data'!$C$14:$E$14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'Main data'!$C$17:$E$17</c:f>
              <c:numCache>
                <c:formatCode>General</c:formatCode>
                <c:ptCount val="3"/>
                <c:pt idx="0">
                  <c:v>64</c:v>
                </c:pt>
                <c:pt idx="1">
                  <c:v>98</c:v>
                </c:pt>
                <c:pt idx="2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889088"/>
        <c:axId val="72891008"/>
      </c:barChart>
      <c:catAx>
        <c:axId val="7288908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Audit period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2891008"/>
        <c:crosses val="autoZero"/>
        <c:auto val="1"/>
        <c:lblAlgn val="ctr"/>
        <c:lblOffset val="100"/>
        <c:noMultiLvlLbl val="0"/>
      </c:catAx>
      <c:valAx>
        <c:axId val="7289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b="0">
                    <a:latin typeface="Arial" panose="020B0604020202020204" pitchFamily="34" charset="0"/>
                    <a:cs typeface="Arial" panose="020B0604020202020204" pitchFamily="34" charset="0"/>
                  </a:rPr>
                  <a:t>Percentage with oxygen prescription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288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>
              <a:solidFill>
                <a:schemeClr val="tx1">
                  <a:lumMod val="85000"/>
                  <a:lumOff val="1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73429437229647E-2"/>
          <c:y val="4.7325655955332051E-2"/>
          <c:w val="0.89769968695657321"/>
          <c:h val="0.78754569945049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'Main data'!$B$20</c:f>
              <c:strCache>
                <c:ptCount val="1"/>
                <c:pt idx="0">
                  <c:v>Nottingham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'Main data'!$C$19:$E$19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'Main data'!$C$20:$E$20</c:f>
              <c:numCache>
                <c:formatCode>General</c:formatCode>
                <c:ptCount val="3"/>
                <c:pt idx="0">
                  <c:v>42</c:v>
                </c:pt>
                <c:pt idx="1">
                  <c:v>56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'Main data'!$B$21</c:f>
              <c:strCache>
                <c:ptCount val="1"/>
                <c:pt idx="0">
                  <c:v>Kings Mill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'Main data'!$C$19:$E$19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'Main data'!$C$21:$E$21</c:f>
              <c:numCache>
                <c:formatCode>General</c:formatCode>
                <c:ptCount val="3"/>
                <c:pt idx="0">
                  <c:v>52</c:v>
                </c:pt>
                <c:pt idx="1">
                  <c:v>75</c:v>
                </c:pt>
                <c:pt idx="2">
                  <c:v>94</c:v>
                </c:pt>
              </c:numCache>
            </c:numRef>
          </c:val>
        </c:ser>
        <c:ser>
          <c:idx val="2"/>
          <c:order val="2"/>
          <c:tx>
            <c:strRef>
              <c:f>'Main data'!$B$22</c:f>
              <c:strCache>
                <c:ptCount val="1"/>
                <c:pt idx="0">
                  <c:v>Glenfield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'Main data'!$C$19:$E$19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'Main data'!$C$22:$E$22</c:f>
              <c:numCache>
                <c:formatCode>General</c:formatCode>
                <c:ptCount val="3"/>
                <c:pt idx="0">
                  <c:v>61</c:v>
                </c:pt>
                <c:pt idx="1">
                  <c:v>98</c:v>
                </c:pt>
                <c:pt idx="2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930816"/>
        <c:axId val="72932736"/>
      </c:barChart>
      <c:catAx>
        <c:axId val="72930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Audit Period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32736"/>
        <c:crosses val="autoZero"/>
        <c:auto val="1"/>
        <c:lblAlgn val="ctr"/>
        <c:lblOffset val="100"/>
        <c:noMultiLvlLbl val="0"/>
      </c:catAx>
      <c:valAx>
        <c:axId val="7293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Percentage within target saturation range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3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'Staff survey'!$H$21</c:f>
              <c:strCache>
                <c:ptCount val="1"/>
                <c:pt idx="0">
                  <c:v>Senior Doctor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'Staff survey'!$I$20:$L$20</c:f>
              <c:strCache>
                <c:ptCount val="4"/>
                <c:pt idx="0">
                  <c:v>Yes, a lot</c:v>
                </c:pt>
                <c:pt idx="1">
                  <c:v>Yes, little</c:v>
                </c:pt>
                <c:pt idx="2">
                  <c:v>No</c:v>
                </c:pt>
                <c:pt idx="3">
                  <c:v>Unsure</c:v>
                </c:pt>
              </c:strCache>
            </c:strRef>
          </c:cat>
          <c:val>
            <c:numRef>
              <c:f>'Staff survey'!$I$21:$L$21</c:f>
              <c:numCache>
                <c:formatCode>0</c:formatCode>
                <c:ptCount val="4"/>
                <c:pt idx="0">
                  <c:v>83.333333333333343</c:v>
                </c:pt>
                <c:pt idx="1">
                  <c:v>11.111111111111111</c:v>
                </c:pt>
                <c:pt idx="2">
                  <c:v>5.5555555555555554</c:v>
                </c:pt>
                <c:pt idx="3">
                  <c:v>5.5555555555555554</c:v>
                </c:pt>
              </c:numCache>
            </c:numRef>
          </c:val>
        </c:ser>
        <c:ser>
          <c:idx val="1"/>
          <c:order val="1"/>
          <c:tx>
            <c:strRef>
              <c:f>'Staff survey'!$H$22</c:f>
              <c:strCache>
                <c:ptCount val="1"/>
                <c:pt idx="0">
                  <c:v>Junior Doctor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'Staff survey'!$I$20:$L$20</c:f>
              <c:strCache>
                <c:ptCount val="4"/>
                <c:pt idx="0">
                  <c:v>Yes, a lot</c:v>
                </c:pt>
                <c:pt idx="1">
                  <c:v>Yes, little</c:v>
                </c:pt>
                <c:pt idx="2">
                  <c:v>No</c:v>
                </c:pt>
                <c:pt idx="3">
                  <c:v>Unsure</c:v>
                </c:pt>
              </c:strCache>
            </c:strRef>
          </c:cat>
          <c:val>
            <c:numRef>
              <c:f>'Staff survey'!$I$22:$L$22</c:f>
              <c:numCache>
                <c:formatCode>0</c:formatCode>
                <c:ptCount val="4"/>
                <c:pt idx="0">
                  <c:v>73.68421052631578</c:v>
                </c:pt>
                <c:pt idx="1">
                  <c:v>15.789473684210526</c:v>
                </c:pt>
                <c:pt idx="2">
                  <c:v>5.2631578947368416</c:v>
                </c:pt>
                <c:pt idx="3">
                  <c:v>5.2631578947368416</c:v>
                </c:pt>
              </c:numCache>
            </c:numRef>
          </c:val>
        </c:ser>
        <c:ser>
          <c:idx val="2"/>
          <c:order val="2"/>
          <c:tx>
            <c:strRef>
              <c:f>'Staff survey'!$H$23</c:f>
              <c:strCache>
                <c:ptCount val="1"/>
                <c:pt idx="0">
                  <c:v>Staff Nurse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'Staff survey'!$I$20:$L$20</c:f>
              <c:strCache>
                <c:ptCount val="4"/>
                <c:pt idx="0">
                  <c:v>Yes, a lot</c:v>
                </c:pt>
                <c:pt idx="1">
                  <c:v>Yes, little</c:v>
                </c:pt>
                <c:pt idx="2">
                  <c:v>No</c:v>
                </c:pt>
                <c:pt idx="3">
                  <c:v>Unsure</c:v>
                </c:pt>
              </c:strCache>
            </c:strRef>
          </c:cat>
          <c:val>
            <c:numRef>
              <c:f>'Staff survey'!$I$23:$L$23</c:f>
              <c:numCache>
                <c:formatCode>0</c:formatCode>
                <c:ptCount val="4"/>
                <c:pt idx="0">
                  <c:v>52.777777777777779</c:v>
                </c:pt>
                <c:pt idx="1">
                  <c:v>41.666666666666671</c:v>
                </c:pt>
                <c:pt idx="2">
                  <c:v>8.3333333333333321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'Staff survey'!$H$24</c:f>
              <c:strCache>
                <c:ptCount val="1"/>
                <c:pt idx="0">
                  <c:v>HCA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'Staff survey'!$I$20:$L$20</c:f>
              <c:strCache>
                <c:ptCount val="4"/>
                <c:pt idx="0">
                  <c:v>Yes, a lot</c:v>
                </c:pt>
                <c:pt idx="1">
                  <c:v>Yes, little</c:v>
                </c:pt>
                <c:pt idx="2">
                  <c:v>No</c:v>
                </c:pt>
                <c:pt idx="3">
                  <c:v>Unsure</c:v>
                </c:pt>
              </c:strCache>
            </c:strRef>
          </c:cat>
          <c:val>
            <c:numRef>
              <c:f>'Staff survey'!$I$24:$L$24</c:f>
              <c:numCache>
                <c:formatCode>0</c:formatCode>
                <c:ptCount val="4"/>
                <c:pt idx="0">
                  <c:v>81.818181818181827</c:v>
                </c:pt>
                <c:pt idx="1">
                  <c:v>18.181818181818183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'Staff survey'!$H$25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'Staff survey'!$I$20:$L$20</c:f>
              <c:strCache>
                <c:ptCount val="4"/>
                <c:pt idx="0">
                  <c:v>Yes, a lot</c:v>
                </c:pt>
                <c:pt idx="1">
                  <c:v>Yes, little</c:v>
                </c:pt>
                <c:pt idx="2">
                  <c:v>No</c:v>
                </c:pt>
                <c:pt idx="3">
                  <c:v>Unsure</c:v>
                </c:pt>
              </c:strCache>
            </c:strRef>
          </c:cat>
          <c:val>
            <c:numRef>
              <c:f>'Staff survey'!$I$25:$L$25</c:f>
              <c:numCache>
                <c:formatCode>0</c:formatCode>
                <c:ptCount val="4"/>
                <c:pt idx="0">
                  <c:v>75</c:v>
                </c:pt>
                <c:pt idx="1">
                  <c:v>0</c:v>
                </c:pt>
                <c:pt idx="2">
                  <c:v>25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179712"/>
        <c:axId val="74181248"/>
      </c:barChart>
      <c:catAx>
        <c:axId val="7417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4181248"/>
        <c:crosses val="autoZero"/>
        <c:auto val="1"/>
        <c:lblAlgn val="ctr"/>
        <c:lblOffset val="100"/>
        <c:noMultiLvlLbl val="0"/>
      </c:catAx>
      <c:valAx>
        <c:axId val="741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Percentage of staff responding to survey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417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8575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'Patient survey'!$C$1</c:f>
              <c:strCache>
                <c:ptCount val="1"/>
                <c:pt idx="0">
                  <c:v>Leicester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'Patient survey'!$A$2:$B$17</c:f>
              <c:multiLvlStrCache>
                <c:ptCount val="16"/>
                <c:lvl>
                  <c:pt idx="0">
                    <c:v>Yes</c:v>
                  </c:pt>
                  <c:pt idx="1">
                    <c:v>Yes to degree</c:v>
                  </c:pt>
                  <c:pt idx="2">
                    <c:v>Did not understand</c:v>
                  </c:pt>
                  <c:pt idx="3">
                    <c:v>Not explained</c:v>
                  </c:pt>
                  <c:pt idx="4">
                    <c:v>Yes</c:v>
                  </c:pt>
                  <c:pt idx="5">
                    <c:v>NO </c:v>
                  </c:pt>
                  <c:pt idx="6">
                    <c:v>Unsure</c:v>
                  </c:pt>
                  <c:pt idx="7">
                    <c:v>Yes</c:v>
                  </c:pt>
                  <c:pt idx="8">
                    <c:v>NO </c:v>
                  </c:pt>
                  <c:pt idx="9">
                    <c:v>Unsure</c:v>
                  </c:pt>
                  <c:pt idx="10">
                    <c:v>Yes</c:v>
                  </c:pt>
                  <c:pt idx="11">
                    <c:v>NO </c:v>
                  </c:pt>
                  <c:pt idx="12">
                    <c:v>Unsure</c:v>
                  </c:pt>
                  <c:pt idx="13">
                    <c:v>Yes</c:v>
                  </c:pt>
                  <c:pt idx="14">
                    <c:v>NO </c:v>
                  </c:pt>
                  <c:pt idx="15">
                    <c:v>Unsure</c:v>
                  </c:pt>
                </c:lvl>
                <c:lvl>
                  <c:pt idx="0">
                    <c:v>Understood Wristband</c:v>
                  </c:pt>
                  <c:pt idx="4">
                    <c:v>Improve understanding of O2</c:v>
                  </c:pt>
                  <c:pt idx="7">
                    <c:v>Continue to wear</c:v>
                  </c:pt>
                  <c:pt idx="10">
                    <c:v>Reassures about Safety</c:v>
                  </c:pt>
                  <c:pt idx="13">
                    <c:v>wristband comfortable</c:v>
                  </c:pt>
                </c:lvl>
              </c:multiLvlStrCache>
            </c:multiLvlStrRef>
          </c:cat>
          <c:val>
            <c:numRef>
              <c:f>'Patient survey'!$C$2:$C$17</c:f>
            </c:numRef>
          </c:val>
        </c:ser>
        <c:ser>
          <c:idx val="1"/>
          <c:order val="1"/>
          <c:tx>
            <c:strRef>
              <c:f>'Patient survey'!$D$1</c:f>
              <c:strCache>
                <c:ptCount val="1"/>
                <c:pt idx="0">
                  <c:v>Nottingham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'Patient survey'!$A$2:$B$17</c:f>
              <c:multiLvlStrCache>
                <c:ptCount val="16"/>
                <c:lvl>
                  <c:pt idx="0">
                    <c:v>Yes</c:v>
                  </c:pt>
                  <c:pt idx="1">
                    <c:v>Yes to degree</c:v>
                  </c:pt>
                  <c:pt idx="2">
                    <c:v>Did not understand</c:v>
                  </c:pt>
                  <c:pt idx="3">
                    <c:v>Not explained</c:v>
                  </c:pt>
                  <c:pt idx="4">
                    <c:v>Yes</c:v>
                  </c:pt>
                  <c:pt idx="5">
                    <c:v>NO </c:v>
                  </c:pt>
                  <c:pt idx="6">
                    <c:v>Unsure</c:v>
                  </c:pt>
                  <c:pt idx="7">
                    <c:v>Yes</c:v>
                  </c:pt>
                  <c:pt idx="8">
                    <c:v>NO </c:v>
                  </c:pt>
                  <c:pt idx="9">
                    <c:v>Unsure</c:v>
                  </c:pt>
                  <c:pt idx="10">
                    <c:v>Yes</c:v>
                  </c:pt>
                  <c:pt idx="11">
                    <c:v>NO </c:v>
                  </c:pt>
                  <c:pt idx="12">
                    <c:v>Unsure</c:v>
                  </c:pt>
                  <c:pt idx="13">
                    <c:v>Yes</c:v>
                  </c:pt>
                  <c:pt idx="14">
                    <c:v>NO </c:v>
                  </c:pt>
                  <c:pt idx="15">
                    <c:v>Unsure</c:v>
                  </c:pt>
                </c:lvl>
                <c:lvl>
                  <c:pt idx="0">
                    <c:v>Understood Wristband</c:v>
                  </c:pt>
                  <c:pt idx="4">
                    <c:v>Improve understanding of O2</c:v>
                  </c:pt>
                  <c:pt idx="7">
                    <c:v>Continue to wear</c:v>
                  </c:pt>
                  <c:pt idx="10">
                    <c:v>Reassures about Safety</c:v>
                  </c:pt>
                  <c:pt idx="13">
                    <c:v>wristband comfortable</c:v>
                  </c:pt>
                </c:lvl>
              </c:multiLvlStrCache>
            </c:multiLvlStrRef>
          </c:cat>
          <c:val>
            <c:numRef>
              <c:f>'Patient survey'!$D$2:$D$17</c:f>
            </c:numRef>
          </c:val>
        </c:ser>
        <c:ser>
          <c:idx val="2"/>
          <c:order val="2"/>
          <c:tx>
            <c:strRef>
              <c:f>'Patient survey'!$E$1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'Patient survey'!$A$2:$B$17</c:f>
              <c:multiLvlStrCache>
                <c:ptCount val="16"/>
                <c:lvl>
                  <c:pt idx="0">
                    <c:v>Yes</c:v>
                  </c:pt>
                  <c:pt idx="1">
                    <c:v>Yes to degree</c:v>
                  </c:pt>
                  <c:pt idx="2">
                    <c:v>Did not understand</c:v>
                  </c:pt>
                  <c:pt idx="3">
                    <c:v>Not explained</c:v>
                  </c:pt>
                  <c:pt idx="4">
                    <c:v>Yes</c:v>
                  </c:pt>
                  <c:pt idx="5">
                    <c:v>NO </c:v>
                  </c:pt>
                  <c:pt idx="6">
                    <c:v>Unsure</c:v>
                  </c:pt>
                  <c:pt idx="7">
                    <c:v>Yes</c:v>
                  </c:pt>
                  <c:pt idx="8">
                    <c:v>NO </c:v>
                  </c:pt>
                  <c:pt idx="9">
                    <c:v>Unsure</c:v>
                  </c:pt>
                  <c:pt idx="10">
                    <c:v>Yes</c:v>
                  </c:pt>
                  <c:pt idx="11">
                    <c:v>NO </c:v>
                  </c:pt>
                  <c:pt idx="12">
                    <c:v>Unsure</c:v>
                  </c:pt>
                  <c:pt idx="13">
                    <c:v>Yes</c:v>
                  </c:pt>
                  <c:pt idx="14">
                    <c:v>NO </c:v>
                  </c:pt>
                  <c:pt idx="15">
                    <c:v>Unsure</c:v>
                  </c:pt>
                </c:lvl>
                <c:lvl>
                  <c:pt idx="0">
                    <c:v>Understood Wristband</c:v>
                  </c:pt>
                  <c:pt idx="4">
                    <c:v>Improve understanding of O2</c:v>
                  </c:pt>
                  <c:pt idx="7">
                    <c:v>Continue to wear</c:v>
                  </c:pt>
                  <c:pt idx="10">
                    <c:v>Reassures about Safety</c:v>
                  </c:pt>
                  <c:pt idx="13">
                    <c:v>wristband comfortable</c:v>
                  </c:pt>
                </c:lvl>
              </c:multiLvlStrCache>
            </c:multiLvlStrRef>
          </c:cat>
          <c:val>
            <c:numRef>
              <c:f>'Patient survey'!$E$2:$E$17</c:f>
            </c:numRef>
          </c:val>
        </c:ser>
        <c:ser>
          <c:idx val="3"/>
          <c:order val="3"/>
          <c:tx>
            <c:strRef>
              <c:f>'Patient survey'!$F$1</c:f>
              <c:strCache>
                <c:ptCount val="1"/>
                <c:pt idx="0">
                  <c:v>Proportion (%)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AF3F67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AF3F67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AF3F67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AF3F67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cat>
            <c:multiLvlStrRef>
              <c:f>'Patient survey'!$A$2:$B$17</c:f>
              <c:multiLvlStrCache>
                <c:ptCount val="16"/>
                <c:lvl>
                  <c:pt idx="0">
                    <c:v>Yes</c:v>
                  </c:pt>
                  <c:pt idx="1">
                    <c:v>Yes to degree</c:v>
                  </c:pt>
                  <c:pt idx="2">
                    <c:v>Did not understand</c:v>
                  </c:pt>
                  <c:pt idx="3">
                    <c:v>Not explained</c:v>
                  </c:pt>
                  <c:pt idx="4">
                    <c:v>Yes</c:v>
                  </c:pt>
                  <c:pt idx="5">
                    <c:v>NO </c:v>
                  </c:pt>
                  <c:pt idx="6">
                    <c:v>Unsure</c:v>
                  </c:pt>
                  <c:pt idx="7">
                    <c:v>Yes</c:v>
                  </c:pt>
                  <c:pt idx="8">
                    <c:v>NO </c:v>
                  </c:pt>
                  <c:pt idx="9">
                    <c:v>Unsure</c:v>
                  </c:pt>
                  <c:pt idx="10">
                    <c:v>Yes</c:v>
                  </c:pt>
                  <c:pt idx="11">
                    <c:v>NO </c:v>
                  </c:pt>
                  <c:pt idx="12">
                    <c:v>Unsure</c:v>
                  </c:pt>
                  <c:pt idx="13">
                    <c:v>Yes</c:v>
                  </c:pt>
                  <c:pt idx="14">
                    <c:v>NO </c:v>
                  </c:pt>
                  <c:pt idx="15">
                    <c:v>Unsure</c:v>
                  </c:pt>
                </c:lvl>
                <c:lvl>
                  <c:pt idx="0">
                    <c:v>Understood Wristband</c:v>
                  </c:pt>
                  <c:pt idx="4">
                    <c:v>Improve understanding of O2</c:v>
                  </c:pt>
                  <c:pt idx="7">
                    <c:v>Continue to wear</c:v>
                  </c:pt>
                  <c:pt idx="10">
                    <c:v>Reassures about Safety</c:v>
                  </c:pt>
                  <c:pt idx="13">
                    <c:v>wristband comfortable</c:v>
                  </c:pt>
                </c:lvl>
              </c:multiLvlStrCache>
            </c:multiLvlStrRef>
          </c:cat>
          <c:val>
            <c:numRef>
              <c:f>'Patient survey'!$F$2:$F$17</c:f>
              <c:numCache>
                <c:formatCode>0.0</c:formatCode>
                <c:ptCount val="16"/>
                <c:pt idx="0">
                  <c:v>46.428571428571431</c:v>
                </c:pt>
                <c:pt idx="1">
                  <c:v>30.952380952380953</c:v>
                </c:pt>
                <c:pt idx="2">
                  <c:v>11.30952380952381</c:v>
                </c:pt>
                <c:pt idx="3">
                  <c:v>11.30952380952381</c:v>
                </c:pt>
                <c:pt idx="4">
                  <c:v>63.582089552238806</c:v>
                </c:pt>
                <c:pt idx="5">
                  <c:v>17.611940298507463</c:v>
                </c:pt>
                <c:pt idx="6">
                  <c:v>18.805970149253731</c:v>
                </c:pt>
                <c:pt idx="7">
                  <c:v>72.455089820359291</c:v>
                </c:pt>
                <c:pt idx="8">
                  <c:v>22.155688622754489</c:v>
                </c:pt>
                <c:pt idx="9">
                  <c:v>5.3892215568862278</c:v>
                </c:pt>
                <c:pt idx="10">
                  <c:v>66.964285714285708</c:v>
                </c:pt>
                <c:pt idx="11">
                  <c:v>13.988095238095239</c:v>
                </c:pt>
                <c:pt idx="12">
                  <c:v>19.047619047619047</c:v>
                </c:pt>
                <c:pt idx="13">
                  <c:v>77.38095238095238</c:v>
                </c:pt>
                <c:pt idx="14">
                  <c:v>19.642857142857142</c:v>
                </c:pt>
                <c:pt idx="15">
                  <c:v>2.9761904761904758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4913664"/>
        <c:axId val="74915200"/>
      </c:barChart>
      <c:catAx>
        <c:axId val="7491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4915200"/>
        <c:crosses val="autoZero"/>
        <c:auto val="1"/>
        <c:lblAlgn val="ctr"/>
        <c:lblOffset val="100"/>
        <c:noMultiLvlLbl val="0"/>
      </c:catAx>
      <c:valAx>
        <c:axId val="74915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GB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Percentage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en-US"/>
          </a:p>
        </c:txPr>
        <c:crossAx val="7491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31576-D28C-4E60-86D7-5E5BCBE064DA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8438A-C869-4493-A81C-713A09587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24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F132B04-8D8C-4E96-9464-C1B2CADE1DBD}" type="slidenum">
              <a:rPr lang="en-GB" altLang="en-US">
                <a:latin typeface="Arial" panose="020B0604020202020204" pitchFamily="34" charset="0"/>
              </a:rPr>
              <a:pPr eaLnBrk="1" hangingPunct="1"/>
              <a:t>23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3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DA05-900E-4030-93BD-76C12DF94CE0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FD43C0-CEDC-4C5E-8ECB-0B45C0D0A7A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DA05-900E-4030-93BD-76C12DF94CE0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3C0-CEDC-4C5E-8ECB-0B45C0D0A7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DA05-900E-4030-93BD-76C12DF94CE0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3C0-CEDC-4C5E-8ECB-0B45C0D0A7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DA05-900E-4030-93BD-76C12DF94CE0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3C0-CEDC-4C5E-8ECB-0B45C0D0A7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DA05-900E-4030-93BD-76C12DF94CE0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3C0-CEDC-4C5E-8ECB-0B45C0D0A7A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DA05-900E-4030-93BD-76C12DF94CE0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3C0-CEDC-4C5E-8ECB-0B45C0D0A7A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DA05-900E-4030-93BD-76C12DF94CE0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3C0-CEDC-4C5E-8ECB-0B45C0D0A7A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DA05-900E-4030-93BD-76C12DF94CE0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3C0-CEDC-4C5E-8ECB-0B45C0D0A7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DA05-900E-4030-93BD-76C12DF94CE0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3C0-CEDC-4C5E-8ECB-0B45C0D0A7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DA05-900E-4030-93BD-76C12DF94CE0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3C0-CEDC-4C5E-8ECB-0B45C0D0A7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DA05-900E-4030-93BD-76C12DF94CE0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43C0-CEDC-4C5E-8ECB-0B45C0D0A7A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519DA05-900E-4030-93BD-76C12DF94CE0}" type="datetimeFigureOut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FD43C0-CEDC-4C5E-8ECB-0B45C0D0A7A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36" y="438912"/>
            <a:ext cx="9960864" cy="2877312"/>
          </a:xfrm>
        </p:spPr>
        <p:txBody>
          <a:bodyPr>
            <a:normAutofit/>
          </a:bodyPr>
          <a:lstStyle/>
          <a:p>
            <a:r>
              <a:rPr lang="en-GB" sz="4800" dirty="0" smtClean="0"/>
              <a:t>Improving Oxygen Prescription and Titration using novel silicone wristbands 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5510"/>
            <a:ext cx="3223022" cy="2012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71" y="5988518"/>
            <a:ext cx="5629529" cy="8694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6336" y="4212324"/>
            <a:ext cx="8898853" cy="1639431"/>
          </a:xfrm>
        </p:spPr>
        <p:txBody>
          <a:bodyPr>
            <a:normAutofit lnSpcReduction="10000"/>
          </a:bodyPr>
          <a:lstStyle/>
          <a:p>
            <a:pPr algn="l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 Sarah Forster</a:t>
            </a:r>
          </a:p>
          <a:p>
            <a:pPr algn="l"/>
            <a:r>
              <a:rPr lang="en-GB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Academic Clinical Fellow in Respiratory Medicine</a:t>
            </a:r>
          </a:p>
          <a:p>
            <a:pPr algn="l"/>
            <a:endParaRPr lang="en-GB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COPD Audit Programme 27</a:t>
            </a:r>
            <a:r>
              <a:rPr lang="en-GB" sz="18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July 2016</a:t>
            </a:r>
          </a:p>
        </p:txBody>
      </p:sp>
    </p:spTree>
    <p:extLst>
      <p:ext uri="{BB962C8B-B14F-4D97-AF65-F5344CB8AC3E}">
        <p14:creationId xmlns:p14="http://schemas.microsoft.com/office/powerpoint/2010/main" val="32748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694230"/>
            <a:ext cx="8331202" cy="1325563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Improving Oxygen prescription and titration using novel silicone wristbands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68" y="2099775"/>
            <a:ext cx="6537960" cy="43558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373" y="84684"/>
            <a:ext cx="363962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-251372"/>
            <a:ext cx="9997440" cy="1524000"/>
          </a:xfrm>
        </p:spPr>
        <p:txBody>
          <a:bodyPr/>
          <a:lstStyle/>
          <a:p>
            <a:r>
              <a:rPr lang="en-GB" dirty="0" smtClean="0"/>
              <a:t>Project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84" y="1455928"/>
            <a:ext cx="10972800" cy="3943796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Initial proof of concept at Royal Derby Hospital 2013/4</a:t>
            </a:r>
          </a:p>
          <a:p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Acute Trusts in the East Midlands</a:t>
            </a:r>
          </a:p>
          <a:p>
            <a:pPr lvl="1"/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Nottingham City Hospital</a:t>
            </a:r>
          </a:p>
          <a:p>
            <a:pPr lvl="1"/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Glenfield Hospital, Leicester</a:t>
            </a:r>
          </a:p>
          <a:p>
            <a:pPr lvl="1"/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Kings Mill Hospital, Mansfield</a:t>
            </a:r>
          </a:p>
          <a:p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month project April 2015-July 2015</a:t>
            </a:r>
          </a:p>
          <a:p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 2000 emergency medical admission across the 3 units</a:t>
            </a: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486" y="230188"/>
            <a:ext cx="363962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 of project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682" y="1983797"/>
            <a:ext cx="1012024" cy="1597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706" y="1983797"/>
            <a:ext cx="7624193" cy="1597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07" y="3696298"/>
            <a:ext cx="7624192" cy="1597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682" y="3696298"/>
            <a:ext cx="1012024" cy="1597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486" y="250073"/>
            <a:ext cx="363962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3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089" y="805688"/>
            <a:ext cx="5938346" cy="591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786" y="101900"/>
            <a:ext cx="3639627" cy="56088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1896" y="516476"/>
            <a:ext cx="4879848" cy="2031652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/>
              <a:t>Process of wristband allocation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282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 of project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943" y="2044701"/>
            <a:ext cx="7881331" cy="1651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44701"/>
            <a:ext cx="1244600" cy="1776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288" y="3925761"/>
            <a:ext cx="1012024" cy="1598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312" y="3925761"/>
            <a:ext cx="7893962" cy="1653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9686" y="239523"/>
            <a:ext cx="363962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99255"/>
              </p:ext>
            </p:extLst>
          </p:nvPr>
        </p:nvGraphicFramePr>
        <p:xfrm>
          <a:off x="685800" y="888991"/>
          <a:ext cx="8597900" cy="5552440"/>
        </p:xfrm>
        <a:graphic>
          <a:graphicData uri="http://schemas.openxmlformats.org/drawingml/2006/table">
            <a:tbl>
              <a:tblPr firstRow="1" firstCol="1" bandRow="1"/>
              <a:tblGrid>
                <a:gridCol w="8597900"/>
              </a:tblGrid>
              <a:tr h="5369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</a:t>
                      </a: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08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patients receiving oxygen - denominator 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patients with oxygen prescription - numerator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patients within the target saturations - numerator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Arterial blood gas sampling where pO2 &gt;13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Mortality and length of stay for COPD (HES data)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Additional subjective elements: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survey assessing understanding, improvement in knowledge, comfort and reassurance.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survey assessing the response of each member of the ward team as to whether they felt the intervention helped to manage patient oxygen usage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886" y="242521"/>
            <a:ext cx="363962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221"/>
            <a:ext cx="4181856" cy="1377696"/>
          </a:xfrm>
        </p:spPr>
        <p:txBody>
          <a:bodyPr/>
          <a:lstStyle/>
          <a:p>
            <a:r>
              <a:rPr lang="en-GB" sz="4800" dirty="0" smtClean="0"/>
              <a:t>Results</a:t>
            </a:r>
            <a:endParaRPr lang="en-GB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6552" y="2045080"/>
            <a:ext cx="3800746" cy="4396755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2/3 sites showed improvement in oxygen prescription rates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Glenfield 64% to 98%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Kings Mill 76% to 94%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Nottingham City 74% to 69%</a:t>
            </a:r>
          </a:p>
          <a:p>
            <a:pPr lvl="1"/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686" y="230188"/>
            <a:ext cx="3639627" cy="560881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60106"/>
              </p:ext>
            </p:extLst>
          </p:nvPr>
        </p:nvGraphicFramePr>
        <p:xfrm>
          <a:off x="4303776" y="1011936"/>
          <a:ext cx="7168896" cy="551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68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023855"/>
              </p:ext>
            </p:extLst>
          </p:nvPr>
        </p:nvGraphicFramePr>
        <p:xfrm>
          <a:off x="3881563" y="481942"/>
          <a:ext cx="8109418" cy="565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838200" y="75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</a:t>
            </a:r>
            <a:endParaRPr lang="en-GB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192024" y="1813432"/>
            <a:ext cx="3800746" cy="439675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2/3 sites showed improvement in titration</a:t>
            </a: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Glenfield 61% to 98%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Kings Mill 52% to 94%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Nottingham City 41% to 33%</a:t>
            </a:r>
          </a:p>
          <a:p>
            <a:pPr lvl="1"/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48256"/>
            <a:ext cx="10972800" cy="4077908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statistically significant reduction in pO2&gt;13 on ABGs (data from 2 sites only)</a:t>
            </a: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significant change in length of stay or mortality over 16 week period 1077 AECOPD coded admissions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 confined to project area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186" y="230188"/>
            <a:ext cx="363962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6992"/>
            <a:ext cx="9058656" cy="926592"/>
          </a:xfrm>
        </p:spPr>
        <p:txBody>
          <a:bodyPr/>
          <a:lstStyle/>
          <a:p>
            <a:r>
              <a:rPr lang="en-GB" sz="3600" dirty="0" smtClean="0"/>
              <a:t>Staff survey results by staff role n=92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986" y="230188"/>
            <a:ext cx="3639627" cy="560881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975458"/>
              </p:ext>
            </p:extLst>
          </p:nvPr>
        </p:nvGraphicFramePr>
        <p:xfrm>
          <a:off x="885371" y="1242681"/>
          <a:ext cx="10515600" cy="5375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63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839342" y="957096"/>
            <a:ext cx="7973186" cy="1141857"/>
          </a:xfrm>
        </p:spPr>
        <p:txBody>
          <a:bodyPr>
            <a:noAutofit/>
          </a:bodyPr>
          <a:lstStyle/>
          <a:p>
            <a:pPr algn="ctr"/>
            <a:r>
              <a:rPr lang="en-GB" altLang="en-US" sz="3600" dirty="0" smtClean="0"/>
              <a:t>Oxygen is the most commonly used drug in Emergency Medicine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831024" y="2430590"/>
            <a:ext cx="8105775" cy="3662362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34% of emergency ambulance patients receive oxygen</a:t>
            </a:r>
          </a:p>
          <a:p>
            <a:pPr lvl="1"/>
            <a: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Oxygen used in 2 million ambulance journeys/year</a:t>
            </a:r>
          </a:p>
          <a:p>
            <a:pPr lvl="1"/>
            <a:endParaRPr lang="en-GB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14% of UK hospital patients receive oxygen at any given time</a:t>
            </a:r>
          </a:p>
          <a:p>
            <a:pPr lvl="1"/>
            <a: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18 000 people/day</a:t>
            </a:r>
          </a:p>
          <a:p>
            <a:pPr lvl="1"/>
            <a: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 million people/year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986" y="176759"/>
            <a:ext cx="363962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4030" y="230188"/>
            <a:ext cx="9119616" cy="813475"/>
          </a:xfrm>
        </p:spPr>
        <p:txBody>
          <a:bodyPr/>
          <a:lstStyle/>
          <a:p>
            <a:r>
              <a:rPr lang="en-GB" sz="4400" dirty="0" smtClean="0"/>
              <a:t>Patient Survey Results </a:t>
            </a:r>
            <a:r>
              <a:rPr lang="en-GB" sz="2800" dirty="0" smtClean="0"/>
              <a:t>n=192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586" y="230188"/>
            <a:ext cx="3639627" cy="560881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976048"/>
              </p:ext>
            </p:extLst>
          </p:nvPr>
        </p:nvGraphicFramePr>
        <p:xfrm>
          <a:off x="512494" y="1152395"/>
          <a:ext cx="11149238" cy="551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08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Colour-coded Oxygen wristbands can improve safe prescription and titration of oxygen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Popular with staff and patients</a:t>
            </a: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clear benefit in terms of improve outcomes in this project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?too small ?too short</a:t>
            </a:r>
          </a:p>
          <a:p>
            <a:pPr lvl="1"/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Successful implementation is site specific</a:t>
            </a:r>
          </a:p>
          <a:p>
            <a:pPr lvl="1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Consider local factors!</a:t>
            </a:r>
          </a:p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086" y="84684"/>
            <a:ext cx="363962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3664" y="2051305"/>
            <a:ext cx="53848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 Gillian Lowrey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 Charlotte Bolton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Jane Scullion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 Amy Binnion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 David Hodgson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Kimuli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Ryanna</a:t>
            </a: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 Rachel Evans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742432" y="2055521"/>
            <a:ext cx="5388864" cy="452628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Sue Smith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 Sarah Forster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 Priya Daniels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Lucy Briggs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 Omar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Bajammal</a:t>
            </a: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 Gauri Saini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671" y="230188"/>
            <a:ext cx="3639058" cy="562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880" y="5017717"/>
            <a:ext cx="2792438" cy="17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327279"/>
              </p:ext>
            </p:extLst>
          </p:nvPr>
        </p:nvGraphicFramePr>
        <p:xfrm>
          <a:off x="1938528" y="0"/>
          <a:ext cx="8165718" cy="554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4" imgW="9993120" imgH="7020905" progId="AcroExch.Document.11">
                  <p:embed/>
                </p:oleObj>
              </mc:Choice>
              <mc:Fallback>
                <p:oleObj name="Acrobat Document" r:id="rId4" imgW="9993120" imgH="7020905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528" y="0"/>
                        <a:ext cx="8165718" cy="5548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58"/>
          <a:stretch>
            <a:fillRect/>
          </a:stretch>
        </p:blipFill>
        <p:spPr bwMode="auto">
          <a:xfrm>
            <a:off x="7315200" y="5661248"/>
            <a:ext cx="33528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5805265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562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Oxygen can save lives...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Essential in severely ill patients with low blood oxygen levels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60" y="2683382"/>
            <a:ext cx="4352544" cy="2901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686" y="230188"/>
            <a:ext cx="363962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7407" y="142875"/>
            <a:ext cx="7726362" cy="1143000"/>
          </a:xfrm>
        </p:spPr>
        <p:txBody>
          <a:bodyPr/>
          <a:lstStyle/>
          <a:p>
            <a:r>
              <a:rPr lang="en-GB" altLang="en-US" sz="4000" dirty="0" smtClean="0"/>
              <a:t>...but too much can be harmful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9813" y="1428750"/>
            <a:ext cx="8115300" cy="48577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Cornet AD, 2012 ARCH INT MED Jan 9 </a:t>
            </a: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367213" y="4581525"/>
            <a:ext cx="641350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4376738" y="4894263"/>
            <a:ext cx="647700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402138" y="5326063"/>
            <a:ext cx="647700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86" y="153494"/>
            <a:ext cx="363962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16992" y="0"/>
            <a:ext cx="10972800" cy="1600200"/>
          </a:xfrm>
        </p:spPr>
        <p:txBody>
          <a:bodyPr/>
          <a:lstStyle/>
          <a:p>
            <a:r>
              <a:rPr lang="en-GB" altLang="en-US" sz="4800" dirty="0" smtClean="0"/>
              <a:t>Acute Exacerbations COPD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84732" y="2019872"/>
            <a:ext cx="8359012" cy="442595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RCT titrated oxygen verses high concentration oxygen in pre-hospital setting</a:t>
            </a:r>
          </a:p>
          <a:p>
            <a: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Mortality reduced by 58% overall (78% in those with confirmed COPD)</a:t>
            </a:r>
          </a:p>
          <a:p>
            <a: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9% to 2% in those with confirmed COPD</a:t>
            </a:r>
          </a:p>
          <a:p>
            <a: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Number needed to harm = 15</a:t>
            </a:r>
          </a:p>
          <a:p>
            <a:r>
              <a:rPr lang="en-GB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Estimated 2000-4000 avoidable deaths per year in UK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44384" y="6035040"/>
            <a:ext cx="3709416" cy="686435"/>
          </a:xfrm>
        </p:spPr>
        <p:txBody>
          <a:bodyPr/>
          <a:lstStyle/>
          <a:p>
            <a:pPr>
              <a:defRPr/>
            </a:pPr>
            <a:r>
              <a:rPr lang="it-IT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Austin MA et al BMJ 2010:341:c5462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386" y="186585"/>
            <a:ext cx="363962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9900" y="578099"/>
            <a:ext cx="10909300" cy="897134"/>
          </a:xfrm>
        </p:spPr>
        <p:txBody>
          <a:bodyPr/>
          <a:lstStyle/>
          <a:p>
            <a:r>
              <a:rPr lang="en-GB" altLang="en-US" sz="2800" dirty="0" smtClean="0"/>
              <a:t>Guideline developed 2008 and NPSA recommendation 2009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58" y="1831848"/>
            <a:ext cx="4651684" cy="4525963"/>
          </a:xfrm>
          <a:noFill/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296456" y="1601797"/>
            <a:ext cx="3385272" cy="480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386" y="17217"/>
            <a:ext cx="363962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3901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514" y="715709"/>
            <a:ext cx="9963086" cy="5577524"/>
          </a:xfrm>
        </p:spPr>
        <p:txBody>
          <a:bodyPr/>
          <a:lstStyle/>
          <a:p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British Thoracic Society - Acute Exacerbation of COPD care bundle trialled over 13 months: November 2012- December 2013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Receipt of oxygen prescription  component at admission demonstrated a significant reduction in mortality- OR 0.22 (95%CI 0.05-0.88)</a:t>
            </a: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Oxygen prescription at admission also associated with reduced length of stay- with increased likelihood of a length of stay of less than 5 days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498" y="5622146"/>
            <a:ext cx="1348033" cy="1146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9760" y="5754624"/>
            <a:ext cx="9400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British Thoracic Society Pilot Care Bundle Project: </a:t>
            </a:r>
            <a:r>
              <a:rPr lang="en-US" sz="1400" dirty="0"/>
              <a:t>A Care Bundles-Based Approach to Improving Standards of Care in Chronic Obstructive Pulmonary Disease and Community Acquired </a:t>
            </a:r>
            <a:r>
              <a:rPr lang="en-US" sz="1400" dirty="0" smtClean="0"/>
              <a:t>Pneumonia</a:t>
            </a:r>
          </a:p>
          <a:p>
            <a:r>
              <a:rPr lang="en-US" dirty="0" smtClean="0"/>
              <a:t>Calvert, J et. al 2014</a:t>
            </a:r>
            <a:endParaRPr lang="en-US" sz="1400" dirty="0" smtClean="0"/>
          </a:p>
          <a:p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42943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persists….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880" y="1735611"/>
            <a:ext cx="17133892" cy="1829365"/>
          </a:xfrm>
          <a:prstGeom prst="rect">
            <a:avLst/>
          </a:prstGeom>
        </p:spPr>
      </p:pic>
      <p:pic>
        <p:nvPicPr>
          <p:cNvPr id="11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499" y="5439266"/>
            <a:ext cx="1348033" cy="11465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97930" y="56624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British Thoracic Society Emergency Oxygen Audit Report</a:t>
            </a:r>
          </a:p>
          <a:p>
            <a:r>
              <a:rPr lang="en-GB" dirty="0" smtClean="0"/>
              <a:t>National Audit Period: 15 August – 1 November 2015</a:t>
            </a:r>
          </a:p>
          <a:p>
            <a:r>
              <a:rPr lang="en-GB" dirty="0" smtClean="0"/>
              <a:t>Ronan O’Driscoll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38200" y="3609899"/>
            <a:ext cx="10817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KEY FINDING:	42.5% of patients receiving supplemental oxygen had no valid prescription, despite 70% of hospitals having a policy of setting a target saturation range for all patients at the time of admission to hospital.</a:t>
            </a:r>
            <a:endParaRPr lang="en-GB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386" y="134699"/>
            <a:ext cx="3639627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00" y="84684"/>
            <a:ext cx="3639627" cy="5608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1398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Only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69% of patients with a prescribed target range had a saturation within the intended range. 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9.5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 of patients were below the target range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21.5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 were above the target range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1"/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8.8% of patents using oxygen were found to be at risk of iatrogenic hypercapnia due to being above their target range by more than 2% despite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recognised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risk of hypercapnia (prescribed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target range of 88-92% or less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5052" y="5715297"/>
            <a:ext cx="6755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British Thoracic Society Emergency Oxygen Audit Report</a:t>
            </a:r>
          </a:p>
          <a:p>
            <a:r>
              <a:rPr lang="en-GB" dirty="0" smtClean="0"/>
              <a:t>National Audit Period: 15 August – 1 November 2015</a:t>
            </a:r>
          </a:p>
          <a:p>
            <a:r>
              <a:rPr lang="en-GB" dirty="0" smtClean="0"/>
              <a:t>Ronan O’Driscoll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98" y="5603889"/>
            <a:ext cx="1353429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368</TotalTime>
  <Words>727</Words>
  <Application>Microsoft Office PowerPoint</Application>
  <PresentationFormat>Custom</PresentationFormat>
  <Paragraphs>114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Executive</vt:lpstr>
      <vt:lpstr>Acrobat Document</vt:lpstr>
      <vt:lpstr>Improving Oxygen Prescription and Titration using novel silicone wristbands </vt:lpstr>
      <vt:lpstr>Oxygen is the most commonly used drug in Emergency Medicine</vt:lpstr>
      <vt:lpstr>Oxygen can save lives...</vt:lpstr>
      <vt:lpstr>...but too much can be harmful</vt:lpstr>
      <vt:lpstr>Acute Exacerbations COPD</vt:lpstr>
      <vt:lpstr>Guideline developed 2008 and NPSA recommendation 2009</vt:lpstr>
      <vt:lpstr>PowerPoint Presentation</vt:lpstr>
      <vt:lpstr>The problem persists….</vt:lpstr>
      <vt:lpstr>PowerPoint Presentation</vt:lpstr>
      <vt:lpstr> Improving Oxygen prescription and titration using novel silicone wristbands</vt:lpstr>
      <vt:lpstr>Project Outline</vt:lpstr>
      <vt:lpstr>Timeline of project</vt:lpstr>
      <vt:lpstr>Process of wristband allocation</vt:lpstr>
      <vt:lpstr>Timeline of project</vt:lpstr>
      <vt:lpstr>PowerPoint Presentation</vt:lpstr>
      <vt:lpstr>Results</vt:lpstr>
      <vt:lpstr>PowerPoint Presentation</vt:lpstr>
      <vt:lpstr>Results</vt:lpstr>
      <vt:lpstr>Staff survey results by staff role n=92</vt:lpstr>
      <vt:lpstr>Patient Survey Results n=192</vt:lpstr>
      <vt:lpstr>Conclusions</vt:lpstr>
      <vt:lpstr>Project Team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Oxygen Prescription and Titration using novel silicone wristbands</dc:title>
  <dc:creator>gillian venus</dc:creator>
  <cp:lastModifiedBy>Hamdi Issa</cp:lastModifiedBy>
  <cp:revision>38</cp:revision>
  <dcterms:created xsi:type="dcterms:W3CDTF">2016-07-01T11:21:55Z</dcterms:created>
  <dcterms:modified xsi:type="dcterms:W3CDTF">2016-07-22T10:02:06Z</dcterms:modified>
</cp:coreProperties>
</file>