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sldIdLst>
    <p:sldId id="256" r:id="rId2"/>
    <p:sldId id="288" r:id="rId3"/>
    <p:sldId id="259" r:id="rId4"/>
    <p:sldId id="324" r:id="rId5"/>
    <p:sldId id="309" r:id="rId6"/>
    <p:sldId id="294" r:id="rId7"/>
    <p:sldId id="310" r:id="rId8"/>
    <p:sldId id="296" r:id="rId9"/>
    <p:sldId id="297" r:id="rId10"/>
    <p:sldId id="311" r:id="rId11"/>
    <p:sldId id="326" r:id="rId12"/>
    <p:sldId id="305" r:id="rId13"/>
    <p:sldId id="323" r:id="rId14"/>
    <p:sldId id="306" r:id="rId15"/>
    <p:sldId id="320" r:id="rId16"/>
    <p:sldId id="307" r:id="rId17"/>
    <p:sldId id="313" r:id="rId18"/>
    <p:sldId id="312" r:id="rId19"/>
    <p:sldId id="308" r:id="rId20"/>
    <p:sldId id="315" r:id="rId21"/>
    <p:sldId id="316" r:id="rId22"/>
    <p:sldId id="290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ana Holzhauer-Barrie" initials="JH" lastIdx="10" clrIdx="0"/>
  <p:cmAuthor id="1" name="Viktoria McMillan" initials="VM" lastIdx="4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67"/>
    <a:srgbClr val="934EBE"/>
    <a:srgbClr val="D6C4E2"/>
    <a:srgbClr val="2C81BD"/>
    <a:srgbClr val="C7DCE9"/>
    <a:srgbClr val="36773D"/>
    <a:srgbClr val="DCEA9F"/>
    <a:srgbClr val="B30044"/>
    <a:srgbClr val="A5D32D"/>
    <a:srgbClr val="DBC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79172" autoAdjust="0"/>
  </p:normalViewPr>
  <p:slideViewPr>
    <p:cSldViewPr>
      <p:cViewPr varScale="1">
        <p:scale>
          <a:sx n="87" d="100"/>
          <a:sy n="87" d="100"/>
        </p:scale>
        <p:origin x="-3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cp-sa-fs01\research$\Projects\Active%20CEEU%20projects\COPD%20projects\Nat%20COPD%20Audit%20Prog%20(from%202013)\Workstream%20-%20Secondary%20Care\2014%20Audit\Slides%20for%20outcome%20report%20and%20QI\Graphics\Graphics%20for%20slid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rgbClr val="003D67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2003 audit</c:v>
                </c:pt>
                <c:pt idx="1">
                  <c:v>2008 audit</c:v>
                </c:pt>
                <c:pt idx="2">
                  <c:v>2014 audit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7.9000000000000001E-2</c:v>
                </c:pt>
                <c:pt idx="1">
                  <c:v>7.8E-2</c:v>
                </c:pt>
                <c:pt idx="2">
                  <c:v>4.2999999999999997E-2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9211008"/>
        <c:axId val="129215104"/>
      </c:barChart>
      <c:catAx>
        <c:axId val="1292110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>
                <a:solidFill>
                  <a:srgbClr val="003D67"/>
                </a:solidFill>
              </a:defRPr>
            </a:pPr>
            <a:endParaRPr lang="en-US"/>
          </a:p>
        </c:txPr>
        <c:crossAx val="129215104"/>
        <c:crosses val="autoZero"/>
        <c:auto val="1"/>
        <c:lblAlgn val="ctr"/>
        <c:lblOffset val="100"/>
        <c:noMultiLvlLbl val="0"/>
      </c:catAx>
      <c:valAx>
        <c:axId val="12921510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29211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C81B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3D67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2003 audit</c:v>
                </c:pt>
                <c:pt idx="1">
                  <c:v>2008 audit</c:v>
                </c:pt>
                <c:pt idx="2">
                  <c:v>2014 audit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0.16300000000000001</c:v>
                </c:pt>
                <c:pt idx="1">
                  <c:v>0.14199999999999999</c:v>
                </c:pt>
                <c:pt idx="2">
                  <c:v>0.12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6046208"/>
        <c:axId val="46049152"/>
      </c:barChart>
      <c:catAx>
        <c:axId val="4604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aseline="0">
                <a:solidFill>
                  <a:srgbClr val="003D67"/>
                </a:solidFill>
              </a:defRPr>
            </a:pPr>
            <a:endParaRPr lang="en-US"/>
          </a:p>
        </c:txPr>
        <c:crossAx val="46049152"/>
        <c:crosses val="autoZero"/>
        <c:auto val="1"/>
        <c:lblAlgn val="ctr"/>
        <c:lblOffset val="100"/>
        <c:noMultiLvlLbl val="0"/>
      </c:catAx>
      <c:valAx>
        <c:axId val="4604915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46046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C7DCE9"/>
              </a:solidFill>
            </c:spPr>
          </c:dPt>
          <c:dPt>
            <c:idx val="1"/>
            <c:bubble3D val="0"/>
            <c:spPr>
              <a:solidFill>
                <a:srgbClr val="003D67"/>
              </a:solidFill>
            </c:spPr>
          </c:dPt>
          <c:cat>
            <c:strRef>
              <c:f>Sheet1!$A$2:$A$3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29</c:v>
                </c:pt>
                <c:pt idx="1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3D67"/>
              </a:solidFill>
            </c:spPr>
          </c:dPt>
          <c:dPt>
            <c:idx val="1"/>
            <c:bubble3D val="0"/>
            <c:explosion val="0"/>
            <c:spPr>
              <a:solidFill>
                <a:srgbClr val="C7DCE9"/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33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67</c:v>
                </c:pt>
                <c:pt idx="1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77216091901477"/>
          <c:y val="0"/>
          <c:w val="0.70926268532698356"/>
          <c:h val="0.9379046255942287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Readmission</c:v>
                </c:pt>
              </c:strCache>
            </c:strRef>
          </c:tx>
          <c:spPr>
            <a:solidFill>
              <a:srgbClr val="2C81BD"/>
            </a:solidFill>
          </c:spPr>
          <c:explosion val="25"/>
          <c:dPt>
            <c:idx val="1"/>
            <c:bubble3D val="0"/>
            <c:explosion val="11"/>
            <c:spPr>
              <a:solidFill>
                <a:srgbClr val="003D67"/>
              </a:solidFill>
            </c:spPr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</c:v>
                </c:pt>
                <c:pt idx="1">
                  <c:v>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864328287027023E-2"/>
          <c:y val="0"/>
          <c:w val="0.82277101515169404"/>
          <c:h val="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Readmission 90</c:v>
                </c:pt>
              </c:strCache>
            </c:strRef>
          </c:tx>
          <c:explosion val="37"/>
          <c:dPt>
            <c:idx val="0"/>
            <c:bubble3D val="0"/>
            <c:spPr>
              <a:solidFill>
                <a:srgbClr val="003D67"/>
              </a:solidFill>
            </c:spPr>
          </c:dPt>
          <c:dPt>
            <c:idx val="1"/>
            <c:bubble3D val="0"/>
            <c:explosion val="0"/>
            <c:spPr>
              <a:solidFill>
                <a:srgbClr val="2C81BD"/>
              </a:solidFill>
            </c:spPr>
          </c:dPt>
          <c:cat>
            <c:strRef>
              <c:f>Sheet1!$A$2:$A$5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77</c:v>
                </c:pt>
                <c:pt idx="1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A2A0A3-4DE1-420E-950B-DE2061AD6A9D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1C61DB-ECD4-454A-B052-83E2629027F7}">
      <dgm:prSet phldrT="[Text]"/>
      <dgm:spPr>
        <a:solidFill>
          <a:srgbClr val="2C81BD">
            <a:alpha val="50000"/>
          </a:srgbClr>
        </a:solidFill>
        <a:ln>
          <a:solidFill>
            <a:srgbClr val="003D67"/>
          </a:solidFill>
        </a:ln>
      </dgm:spPr>
      <dgm:t>
        <a:bodyPr/>
        <a:lstStyle/>
        <a:p>
          <a:r>
            <a:rPr lang="en-GB" dirty="0" smtClean="0"/>
            <a:t>Associated with inpatient mortality</a:t>
          </a:r>
          <a:endParaRPr lang="en-GB" dirty="0"/>
        </a:p>
      </dgm:t>
    </dgm:pt>
    <dgm:pt modelId="{7CE99233-B9A6-446C-AEC0-D94F3D0365C7}" type="parTrans" cxnId="{79390140-628A-46E5-9D6A-FE4490083BA1}">
      <dgm:prSet/>
      <dgm:spPr/>
      <dgm:t>
        <a:bodyPr/>
        <a:lstStyle/>
        <a:p>
          <a:endParaRPr lang="en-GB"/>
        </a:p>
      </dgm:t>
    </dgm:pt>
    <dgm:pt modelId="{40CEAA4D-7F4D-4E84-B5E6-D71D87E26616}" type="sibTrans" cxnId="{79390140-628A-46E5-9D6A-FE4490083BA1}">
      <dgm:prSet/>
      <dgm:spPr/>
      <dgm:t>
        <a:bodyPr/>
        <a:lstStyle/>
        <a:p>
          <a:endParaRPr lang="en-GB"/>
        </a:p>
      </dgm:t>
    </dgm:pt>
    <dgm:pt modelId="{9011FF0C-7658-4288-8C6D-B4331BADF065}">
      <dgm:prSet phldrT="[Text]" custT="1"/>
      <dgm:spPr>
        <a:solidFill>
          <a:srgbClr val="C7DCE9">
            <a:alpha val="49804"/>
          </a:srgbClr>
        </a:solidFill>
        <a:ln>
          <a:solidFill>
            <a:srgbClr val="2C81BD"/>
          </a:solidFill>
        </a:ln>
      </dgm:spPr>
      <dgm:t>
        <a:bodyPr/>
        <a:lstStyle/>
        <a:p>
          <a:r>
            <a:rPr lang="en-GB" sz="1600" dirty="0" smtClean="0"/>
            <a:t>↑ age</a:t>
          </a:r>
          <a:endParaRPr lang="en-GB" sz="1600" dirty="0"/>
        </a:p>
      </dgm:t>
    </dgm:pt>
    <dgm:pt modelId="{69AC2E9D-5545-4C23-BC66-532CE561F2E4}" type="parTrans" cxnId="{EFE1F378-6F52-4257-9A2C-CAA8DC012C2B}">
      <dgm:prSet/>
      <dgm:spPr/>
      <dgm:t>
        <a:bodyPr/>
        <a:lstStyle/>
        <a:p>
          <a:endParaRPr lang="en-GB"/>
        </a:p>
      </dgm:t>
    </dgm:pt>
    <dgm:pt modelId="{373D3575-616A-4FBE-AD8F-C466410B33D8}" type="sibTrans" cxnId="{EFE1F378-6F52-4257-9A2C-CAA8DC012C2B}">
      <dgm:prSet/>
      <dgm:spPr/>
      <dgm:t>
        <a:bodyPr/>
        <a:lstStyle/>
        <a:p>
          <a:endParaRPr lang="en-GB"/>
        </a:p>
      </dgm:t>
    </dgm:pt>
    <dgm:pt modelId="{E6DB7A4C-30B5-4F98-9093-4B58E8FC6CD0}">
      <dgm:prSet phldrT="[Text]" custT="1"/>
      <dgm:spPr>
        <a:solidFill>
          <a:srgbClr val="C7DCE9">
            <a:alpha val="50000"/>
          </a:srgbClr>
        </a:solidFill>
        <a:ln>
          <a:solidFill>
            <a:srgbClr val="2C81BD"/>
          </a:solidFill>
        </a:ln>
      </dgm:spPr>
      <dgm:t>
        <a:bodyPr/>
        <a:lstStyle/>
        <a:p>
          <a:r>
            <a:rPr lang="en-GB" sz="1600" dirty="0" smtClean="0"/>
            <a:t>↑ co-morbidities</a:t>
          </a:r>
          <a:endParaRPr lang="en-GB" sz="1600" dirty="0"/>
        </a:p>
      </dgm:t>
    </dgm:pt>
    <dgm:pt modelId="{2B5A0296-C677-4CE6-94C3-066402BAE176}" type="parTrans" cxnId="{1F0D8057-DF53-44E6-B423-A72C28B2DF14}">
      <dgm:prSet/>
      <dgm:spPr/>
      <dgm:t>
        <a:bodyPr/>
        <a:lstStyle/>
        <a:p>
          <a:endParaRPr lang="en-GB"/>
        </a:p>
      </dgm:t>
    </dgm:pt>
    <dgm:pt modelId="{0A51C571-A619-46C7-AA59-05BD9FD3493F}" type="sibTrans" cxnId="{1F0D8057-DF53-44E6-B423-A72C28B2DF14}">
      <dgm:prSet/>
      <dgm:spPr/>
      <dgm:t>
        <a:bodyPr/>
        <a:lstStyle/>
        <a:p>
          <a:endParaRPr lang="en-GB"/>
        </a:p>
      </dgm:t>
    </dgm:pt>
    <dgm:pt modelId="{A4DC17E0-9A04-46D3-8900-C3E7EA5029DB}">
      <dgm:prSet phldrT="[Text]" custT="1"/>
      <dgm:spPr>
        <a:solidFill>
          <a:srgbClr val="C7DCE9">
            <a:alpha val="50000"/>
          </a:srgbClr>
        </a:solidFill>
        <a:ln>
          <a:solidFill>
            <a:srgbClr val="2C81BD"/>
          </a:solidFill>
        </a:ln>
      </dgm:spPr>
      <dgm:t>
        <a:bodyPr/>
        <a:lstStyle/>
        <a:p>
          <a:r>
            <a:rPr lang="en-GB" sz="1600" dirty="0" smtClean="0"/>
            <a:t>Chest x-ray consolidation</a:t>
          </a:r>
          <a:endParaRPr lang="en-GB" sz="1600" dirty="0"/>
        </a:p>
      </dgm:t>
    </dgm:pt>
    <dgm:pt modelId="{9924B12D-749F-4DB6-9447-BD3C9DF6A9F7}" type="parTrans" cxnId="{E80420BD-B094-41A5-92C2-749FE4E7B978}">
      <dgm:prSet/>
      <dgm:spPr/>
      <dgm:t>
        <a:bodyPr/>
        <a:lstStyle/>
        <a:p>
          <a:endParaRPr lang="en-GB"/>
        </a:p>
      </dgm:t>
    </dgm:pt>
    <dgm:pt modelId="{2489B1A4-9869-4119-A275-892D6A974C68}" type="sibTrans" cxnId="{E80420BD-B094-41A5-92C2-749FE4E7B978}">
      <dgm:prSet/>
      <dgm:spPr/>
      <dgm:t>
        <a:bodyPr/>
        <a:lstStyle/>
        <a:p>
          <a:endParaRPr lang="en-GB"/>
        </a:p>
      </dgm:t>
    </dgm:pt>
    <dgm:pt modelId="{7101FFF5-3374-4BA2-B859-5D5A1FC0F99C}">
      <dgm:prSet phldrT="[Text]" custT="1"/>
      <dgm:spPr>
        <a:solidFill>
          <a:srgbClr val="C7DCE9">
            <a:alpha val="50000"/>
          </a:srgbClr>
        </a:solidFill>
        <a:ln>
          <a:solidFill>
            <a:srgbClr val="2C81BD"/>
          </a:solidFill>
        </a:ln>
      </dgm:spPr>
      <dgm:t>
        <a:bodyPr/>
        <a:lstStyle/>
        <a:p>
          <a:r>
            <a:rPr lang="en-GB" sz="1600" dirty="0" smtClean="0"/>
            <a:t>↑ MRC score</a:t>
          </a:r>
          <a:endParaRPr lang="en-GB" sz="1600" dirty="0"/>
        </a:p>
      </dgm:t>
    </dgm:pt>
    <dgm:pt modelId="{0B866C0D-4CF0-4D7E-B898-8853D2F9B1D4}" type="parTrans" cxnId="{4CD89B6C-E4AE-4F57-A0D1-37F2DA085DDD}">
      <dgm:prSet/>
      <dgm:spPr/>
      <dgm:t>
        <a:bodyPr/>
        <a:lstStyle/>
        <a:p>
          <a:endParaRPr lang="en-GB"/>
        </a:p>
      </dgm:t>
    </dgm:pt>
    <dgm:pt modelId="{660B4806-E180-445E-8074-C5DE9FD48B0A}" type="sibTrans" cxnId="{4CD89B6C-E4AE-4F57-A0D1-37F2DA085DDD}">
      <dgm:prSet/>
      <dgm:spPr/>
      <dgm:t>
        <a:bodyPr/>
        <a:lstStyle/>
        <a:p>
          <a:endParaRPr lang="en-GB"/>
        </a:p>
      </dgm:t>
    </dgm:pt>
    <dgm:pt modelId="{F81A1F24-4D36-4F3B-B754-3BBAA140A9CC}">
      <dgm:prSet phldrT="[Text]" custT="1"/>
      <dgm:spPr>
        <a:solidFill>
          <a:srgbClr val="C7DCE9">
            <a:alpha val="50000"/>
          </a:srgbClr>
        </a:solidFill>
        <a:ln>
          <a:solidFill>
            <a:srgbClr val="2C81BD"/>
          </a:solidFill>
        </a:ln>
      </dgm:spPr>
      <dgm:t>
        <a:bodyPr/>
        <a:lstStyle/>
        <a:p>
          <a:r>
            <a:rPr lang="en-GB" sz="1600" dirty="0" smtClean="0"/>
            <a:t>↑ GOLD stage</a:t>
          </a:r>
          <a:endParaRPr lang="en-GB" sz="1600" dirty="0"/>
        </a:p>
      </dgm:t>
    </dgm:pt>
    <dgm:pt modelId="{1B39E7E2-C253-4E70-A1B8-73DE6C04E98D}" type="parTrans" cxnId="{82AB6D28-205B-4001-A33D-3E5CA004911C}">
      <dgm:prSet/>
      <dgm:spPr/>
      <dgm:t>
        <a:bodyPr/>
        <a:lstStyle/>
        <a:p>
          <a:endParaRPr lang="en-GB"/>
        </a:p>
      </dgm:t>
    </dgm:pt>
    <dgm:pt modelId="{AAAB7696-F5D2-4425-AC07-687DF08C4B05}" type="sibTrans" cxnId="{82AB6D28-205B-4001-A33D-3E5CA004911C}">
      <dgm:prSet/>
      <dgm:spPr/>
      <dgm:t>
        <a:bodyPr/>
        <a:lstStyle/>
        <a:p>
          <a:endParaRPr lang="en-GB"/>
        </a:p>
      </dgm:t>
    </dgm:pt>
    <dgm:pt modelId="{F870E85E-33C5-4DC8-98F1-FAE787005622}">
      <dgm:prSet phldrT="[Text]" custT="1"/>
      <dgm:spPr>
        <a:solidFill>
          <a:srgbClr val="C7DCE9">
            <a:alpha val="50000"/>
          </a:srgbClr>
        </a:solidFill>
        <a:ln>
          <a:solidFill>
            <a:srgbClr val="2C81BD"/>
          </a:solidFill>
        </a:ln>
      </dgm:spPr>
      <dgm:t>
        <a:bodyPr/>
        <a:lstStyle/>
        <a:p>
          <a:r>
            <a:rPr lang="en-GB" sz="1600" dirty="0" smtClean="0"/>
            <a:t>↑ DECAF score</a:t>
          </a:r>
          <a:endParaRPr lang="en-GB" sz="1600" dirty="0"/>
        </a:p>
      </dgm:t>
    </dgm:pt>
    <dgm:pt modelId="{93ACBB5E-EE61-441C-BB0E-8AFA0F76E5AD}" type="parTrans" cxnId="{5576CFCA-E50A-4FCE-881C-FC0DAA74F9A6}">
      <dgm:prSet/>
      <dgm:spPr/>
      <dgm:t>
        <a:bodyPr/>
        <a:lstStyle/>
        <a:p>
          <a:endParaRPr lang="en-GB"/>
        </a:p>
      </dgm:t>
    </dgm:pt>
    <dgm:pt modelId="{D96A1147-D3ED-450F-A206-D116670B027C}" type="sibTrans" cxnId="{5576CFCA-E50A-4FCE-881C-FC0DAA74F9A6}">
      <dgm:prSet/>
      <dgm:spPr/>
      <dgm:t>
        <a:bodyPr/>
        <a:lstStyle/>
        <a:p>
          <a:endParaRPr lang="en-GB"/>
        </a:p>
      </dgm:t>
    </dgm:pt>
    <dgm:pt modelId="{04EC66E4-C3C1-4CDC-9ED8-068753759E34}">
      <dgm:prSet phldrT="[Text]" custT="1"/>
      <dgm:spPr>
        <a:solidFill>
          <a:srgbClr val="C7DCE9">
            <a:alpha val="50000"/>
          </a:srgbClr>
        </a:solidFill>
        <a:ln>
          <a:solidFill>
            <a:srgbClr val="2C81BD"/>
          </a:solidFill>
        </a:ln>
      </dgm:spPr>
      <dgm:t>
        <a:bodyPr/>
        <a:lstStyle/>
        <a:p>
          <a:r>
            <a:rPr lang="en-GB" sz="1600" dirty="0" smtClean="0"/>
            <a:t>Initial acidotic pH</a:t>
          </a:r>
          <a:endParaRPr lang="en-GB" sz="1600" dirty="0"/>
        </a:p>
      </dgm:t>
    </dgm:pt>
    <dgm:pt modelId="{D918C4E0-051E-4680-BDA3-9862E5691242}" type="parTrans" cxnId="{2CE8C3EA-C74D-44F7-9FC2-F0C4FDAA3CB8}">
      <dgm:prSet/>
      <dgm:spPr/>
      <dgm:t>
        <a:bodyPr/>
        <a:lstStyle/>
        <a:p>
          <a:endParaRPr lang="en-GB"/>
        </a:p>
      </dgm:t>
    </dgm:pt>
    <dgm:pt modelId="{6F16B389-48DB-4D05-BE31-686C8A986FB7}" type="sibTrans" cxnId="{2CE8C3EA-C74D-44F7-9FC2-F0C4FDAA3CB8}">
      <dgm:prSet/>
      <dgm:spPr/>
      <dgm:t>
        <a:bodyPr/>
        <a:lstStyle/>
        <a:p>
          <a:endParaRPr lang="en-GB"/>
        </a:p>
      </dgm:t>
    </dgm:pt>
    <dgm:pt modelId="{50F08D10-A6FA-42A6-AE6F-C4CA948BBEB5}">
      <dgm:prSet phldrT="[Text]" custT="1"/>
      <dgm:spPr>
        <a:solidFill>
          <a:srgbClr val="C7DCE9">
            <a:alpha val="50000"/>
          </a:srgbClr>
        </a:solidFill>
        <a:ln>
          <a:solidFill>
            <a:srgbClr val="2C81BD"/>
          </a:solidFill>
        </a:ln>
      </dgm:spPr>
      <dgm:t>
        <a:bodyPr/>
        <a:lstStyle/>
        <a:p>
          <a:r>
            <a:rPr lang="en-GB" sz="1600" dirty="0" smtClean="0"/>
            <a:t>ITU assessment need</a:t>
          </a:r>
          <a:endParaRPr lang="en-GB" sz="1600" dirty="0"/>
        </a:p>
      </dgm:t>
    </dgm:pt>
    <dgm:pt modelId="{59E1321F-75F4-4386-9ECF-11A39703C390}" type="parTrans" cxnId="{583280E2-56F7-4A6F-B428-8134013FCE2C}">
      <dgm:prSet/>
      <dgm:spPr/>
      <dgm:t>
        <a:bodyPr/>
        <a:lstStyle/>
        <a:p>
          <a:endParaRPr lang="en-GB"/>
        </a:p>
      </dgm:t>
    </dgm:pt>
    <dgm:pt modelId="{82F75C55-0AFB-4B74-85F0-BA40CA0084B5}" type="sibTrans" cxnId="{583280E2-56F7-4A6F-B428-8134013FCE2C}">
      <dgm:prSet/>
      <dgm:spPr/>
      <dgm:t>
        <a:bodyPr/>
        <a:lstStyle/>
        <a:p>
          <a:endParaRPr lang="en-GB"/>
        </a:p>
      </dgm:t>
    </dgm:pt>
    <dgm:pt modelId="{56EECF73-85B9-4573-8A8E-949173018682}">
      <dgm:prSet phldrT="[Text]" custT="1"/>
      <dgm:spPr>
        <a:solidFill>
          <a:srgbClr val="C7DCE9">
            <a:alpha val="50000"/>
          </a:srgbClr>
        </a:solidFill>
        <a:ln>
          <a:solidFill>
            <a:srgbClr val="2C81BD"/>
          </a:solidFill>
        </a:ln>
      </dgm:spPr>
      <dgm:t>
        <a:bodyPr/>
        <a:lstStyle/>
        <a:p>
          <a:r>
            <a:rPr lang="en-GB" sz="1600" dirty="0" smtClean="0"/>
            <a:t>Treatment with NIV</a:t>
          </a:r>
          <a:endParaRPr lang="en-GB" sz="1600" dirty="0"/>
        </a:p>
      </dgm:t>
    </dgm:pt>
    <dgm:pt modelId="{683B960D-FD7F-49AE-A3D7-CAC59A067513}" type="parTrans" cxnId="{E4DBC8A7-50B2-41BB-AD43-F7309D5C1BC1}">
      <dgm:prSet/>
      <dgm:spPr/>
      <dgm:t>
        <a:bodyPr/>
        <a:lstStyle/>
        <a:p>
          <a:endParaRPr lang="en-GB"/>
        </a:p>
      </dgm:t>
    </dgm:pt>
    <dgm:pt modelId="{AF0F1A1C-8DEA-4B61-B4A7-BED2CD42C5FC}" type="sibTrans" cxnId="{E4DBC8A7-50B2-41BB-AD43-F7309D5C1BC1}">
      <dgm:prSet/>
      <dgm:spPr/>
      <dgm:t>
        <a:bodyPr/>
        <a:lstStyle/>
        <a:p>
          <a:endParaRPr lang="en-GB"/>
        </a:p>
      </dgm:t>
    </dgm:pt>
    <dgm:pt modelId="{17577298-BA9F-4508-B1E7-C3F3BD0F2140}" type="pres">
      <dgm:prSet presAssocID="{98A2A0A3-4DE1-420E-950B-DE2061AD6A9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E9E38C-E240-40A7-8985-13268900A750}" type="pres">
      <dgm:prSet presAssocID="{98A2A0A3-4DE1-420E-950B-DE2061AD6A9D}" presName="radial" presStyleCnt="0">
        <dgm:presLayoutVars>
          <dgm:animLvl val="ctr"/>
        </dgm:presLayoutVars>
      </dgm:prSet>
      <dgm:spPr/>
    </dgm:pt>
    <dgm:pt modelId="{D66B2F3B-80F7-41C4-8C25-B3B8AC283FC8}" type="pres">
      <dgm:prSet presAssocID="{6E1C61DB-ECD4-454A-B052-83E2629027F7}" presName="centerShape" presStyleLbl="vennNode1" presStyleIdx="0" presStyleCnt="10" custScaleX="64809" custScaleY="67346"/>
      <dgm:spPr/>
      <dgm:t>
        <a:bodyPr/>
        <a:lstStyle/>
        <a:p>
          <a:endParaRPr lang="en-GB"/>
        </a:p>
      </dgm:t>
    </dgm:pt>
    <dgm:pt modelId="{45B7BDB6-7A63-4D66-B1D6-6BA676576824}" type="pres">
      <dgm:prSet presAssocID="{9011FF0C-7658-4288-8C6D-B4331BADF065}" presName="node" presStyleLbl="vennNode1" presStyleIdx="1" presStyleCnt="10" custScaleX="114746" custScaleY="114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587A8-C575-4CAA-9EE1-AD118FF50F5E}" type="pres">
      <dgm:prSet presAssocID="{E6DB7A4C-30B5-4F98-9093-4B58E8FC6CD0}" presName="node" presStyleLbl="vennNode1" presStyleIdx="2" presStyleCnt="10" custScaleX="114746" custScaleY="1147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718BCC-D9F8-4D85-9964-2651652B1CD3}" type="pres">
      <dgm:prSet presAssocID="{A4DC17E0-9A04-46D3-8900-C3E7EA5029DB}" presName="node" presStyleLbl="vennNode1" presStyleIdx="3" presStyleCnt="10" custScaleX="114746" custScaleY="1147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35B8F6-200B-4AA8-900F-5D07C1052841}" type="pres">
      <dgm:prSet presAssocID="{7101FFF5-3374-4BA2-B859-5D5A1FC0F99C}" presName="node" presStyleLbl="vennNode1" presStyleIdx="4" presStyleCnt="10" custScaleX="114746" custScaleY="114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1D5E0-764C-4912-A34A-465CBA1824D1}" type="pres">
      <dgm:prSet presAssocID="{F81A1F24-4D36-4F3B-B754-3BBAA140A9CC}" presName="node" presStyleLbl="vennNode1" presStyleIdx="5" presStyleCnt="10" custScaleX="114746" custScaleY="114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EB096E-C66F-414A-8341-539AD08A04DE}" type="pres">
      <dgm:prSet presAssocID="{F870E85E-33C5-4DC8-98F1-FAE787005622}" presName="node" presStyleLbl="vennNode1" presStyleIdx="6" presStyleCnt="10" custScaleX="114746" custScaleY="1147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81408A-D271-4202-9B1D-03495C1EE9C9}" type="pres">
      <dgm:prSet presAssocID="{04EC66E4-C3C1-4CDC-9ED8-068753759E34}" presName="node" presStyleLbl="vennNode1" presStyleIdx="7" presStyleCnt="10" custScaleX="114746" custScaleY="1147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73E22D-773B-45E6-AC88-B1E8995B159A}" type="pres">
      <dgm:prSet presAssocID="{50F08D10-A6FA-42A6-AE6F-C4CA948BBEB5}" presName="node" presStyleLbl="vennNode1" presStyleIdx="8" presStyleCnt="10" custScaleX="114746" custScaleY="1147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D4DEB3-327D-4044-B5A3-8F8D6102CEF9}" type="pres">
      <dgm:prSet presAssocID="{56EECF73-85B9-4573-8A8E-949173018682}" presName="node" presStyleLbl="vennNode1" presStyleIdx="9" presStyleCnt="10" custScaleX="114746" custScaleY="114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AA7988-08A6-4EB5-A4F3-7C591058AF35}" type="presOf" srcId="{F81A1F24-4D36-4F3B-B754-3BBAA140A9CC}" destId="{7291D5E0-764C-4912-A34A-465CBA1824D1}" srcOrd="0" destOrd="0" presId="urn:microsoft.com/office/officeart/2005/8/layout/radial3"/>
    <dgm:cxn modelId="{F0B6E490-9889-4407-AB37-888EA9710BE3}" type="presOf" srcId="{50F08D10-A6FA-42A6-AE6F-C4CA948BBEB5}" destId="{E573E22D-773B-45E6-AC88-B1E8995B159A}" srcOrd="0" destOrd="0" presId="urn:microsoft.com/office/officeart/2005/8/layout/radial3"/>
    <dgm:cxn modelId="{E80420BD-B094-41A5-92C2-749FE4E7B978}" srcId="{6E1C61DB-ECD4-454A-B052-83E2629027F7}" destId="{A4DC17E0-9A04-46D3-8900-C3E7EA5029DB}" srcOrd="2" destOrd="0" parTransId="{9924B12D-749F-4DB6-9447-BD3C9DF6A9F7}" sibTransId="{2489B1A4-9869-4119-A275-892D6A974C68}"/>
    <dgm:cxn modelId="{C5955C62-EEA4-4231-8155-DF16A62C0788}" type="presOf" srcId="{A4DC17E0-9A04-46D3-8900-C3E7EA5029DB}" destId="{32718BCC-D9F8-4D85-9964-2651652B1CD3}" srcOrd="0" destOrd="0" presId="urn:microsoft.com/office/officeart/2005/8/layout/radial3"/>
    <dgm:cxn modelId="{79390140-628A-46E5-9D6A-FE4490083BA1}" srcId="{98A2A0A3-4DE1-420E-950B-DE2061AD6A9D}" destId="{6E1C61DB-ECD4-454A-B052-83E2629027F7}" srcOrd="0" destOrd="0" parTransId="{7CE99233-B9A6-446C-AEC0-D94F3D0365C7}" sibTransId="{40CEAA4D-7F4D-4E84-B5E6-D71D87E26616}"/>
    <dgm:cxn modelId="{5576CFCA-E50A-4FCE-881C-FC0DAA74F9A6}" srcId="{6E1C61DB-ECD4-454A-B052-83E2629027F7}" destId="{F870E85E-33C5-4DC8-98F1-FAE787005622}" srcOrd="5" destOrd="0" parTransId="{93ACBB5E-EE61-441C-BB0E-8AFA0F76E5AD}" sibTransId="{D96A1147-D3ED-450F-A206-D116670B027C}"/>
    <dgm:cxn modelId="{4CD89B6C-E4AE-4F57-A0D1-37F2DA085DDD}" srcId="{6E1C61DB-ECD4-454A-B052-83E2629027F7}" destId="{7101FFF5-3374-4BA2-B859-5D5A1FC0F99C}" srcOrd="3" destOrd="0" parTransId="{0B866C0D-4CF0-4D7E-B898-8853D2F9B1D4}" sibTransId="{660B4806-E180-445E-8074-C5DE9FD48B0A}"/>
    <dgm:cxn modelId="{1F0D8057-DF53-44E6-B423-A72C28B2DF14}" srcId="{6E1C61DB-ECD4-454A-B052-83E2629027F7}" destId="{E6DB7A4C-30B5-4F98-9093-4B58E8FC6CD0}" srcOrd="1" destOrd="0" parTransId="{2B5A0296-C677-4CE6-94C3-066402BAE176}" sibTransId="{0A51C571-A619-46C7-AA59-05BD9FD3493F}"/>
    <dgm:cxn modelId="{9A3DA384-60D0-412D-AD65-E3D4C019F823}" type="presOf" srcId="{04EC66E4-C3C1-4CDC-9ED8-068753759E34}" destId="{5281408A-D271-4202-9B1D-03495C1EE9C9}" srcOrd="0" destOrd="0" presId="urn:microsoft.com/office/officeart/2005/8/layout/radial3"/>
    <dgm:cxn modelId="{E4DBC8A7-50B2-41BB-AD43-F7309D5C1BC1}" srcId="{6E1C61DB-ECD4-454A-B052-83E2629027F7}" destId="{56EECF73-85B9-4573-8A8E-949173018682}" srcOrd="8" destOrd="0" parTransId="{683B960D-FD7F-49AE-A3D7-CAC59A067513}" sibTransId="{AF0F1A1C-8DEA-4B61-B4A7-BED2CD42C5FC}"/>
    <dgm:cxn modelId="{583280E2-56F7-4A6F-B428-8134013FCE2C}" srcId="{6E1C61DB-ECD4-454A-B052-83E2629027F7}" destId="{50F08D10-A6FA-42A6-AE6F-C4CA948BBEB5}" srcOrd="7" destOrd="0" parTransId="{59E1321F-75F4-4386-9ECF-11A39703C390}" sibTransId="{82F75C55-0AFB-4B74-85F0-BA40CA0084B5}"/>
    <dgm:cxn modelId="{82AB6D28-205B-4001-A33D-3E5CA004911C}" srcId="{6E1C61DB-ECD4-454A-B052-83E2629027F7}" destId="{F81A1F24-4D36-4F3B-B754-3BBAA140A9CC}" srcOrd="4" destOrd="0" parTransId="{1B39E7E2-C253-4E70-A1B8-73DE6C04E98D}" sibTransId="{AAAB7696-F5D2-4425-AC07-687DF08C4B05}"/>
    <dgm:cxn modelId="{B61F7252-468B-4C37-9AA6-3427F422E295}" type="presOf" srcId="{E6DB7A4C-30B5-4F98-9093-4B58E8FC6CD0}" destId="{301587A8-C575-4CAA-9EE1-AD118FF50F5E}" srcOrd="0" destOrd="0" presId="urn:microsoft.com/office/officeart/2005/8/layout/radial3"/>
    <dgm:cxn modelId="{6DDD6585-29F4-476C-A4AF-0638D3F25EBB}" type="presOf" srcId="{7101FFF5-3374-4BA2-B859-5D5A1FC0F99C}" destId="{8F35B8F6-200B-4AA8-900F-5D07C1052841}" srcOrd="0" destOrd="0" presId="urn:microsoft.com/office/officeart/2005/8/layout/radial3"/>
    <dgm:cxn modelId="{0279539F-B85E-4E3B-9934-BF17F4333A28}" type="presOf" srcId="{6E1C61DB-ECD4-454A-B052-83E2629027F7}" destId="{D66B2F3B-80F7-41C4-8C25-B3B8AC283FC8}" srcOrd="0" destOrd="0" presId="urn:microsoft.com/office/officeart/2005/8/layout/radial3"/>
    <dgm:cxn modelId="{2CE8C3EA-C74D-44F7-9FC2-F0C4FDAA3CB8}" srcId="{6E1C61DB-ECD4-454A-B052-83E2629027F7}" destId="{04EC66E4-C3C1-4CDC-9ED8-068753759E34}" srcOrd="6" destOrd="0" parTransId="{D918C4E0-051E-4680-BDA3-9862E5691242}" sibTransId="{6F16B389-48DB-4D05-BE31-686C8A986FB7}"/>
    <dgm:cxn modelId="{45F7513C-78A2-4C57-BB4B-A9B63DCF16A8}" type="presOf" srcId="{56EECF73-85B9-4573-8A8E-949173018682}" destId="{03D4DEB3-327D-4044-B5A3-8F8D6102CEF9}" srcOrd="0" destOrd="0" presId="urn:microsoft.com/office/officeart/2005/8/layout/radial3"/>
    <dgm:cxn modelId="{D15A4D80-BAB4-4819-BCFD-C6FFB5272EA0}" type="presOf" srcId="{9011FF0C-7658-4288-8C6D-B4331BADF065}" destId="{45B7BDB6-7A63-4D66-B1D6-6BA676576824}" srcOrd="0" destOrd="0" presId="urn:microsoft.com/office/officeart/2005/8/layout/radial3"/>
    <dgm:cxn modelId="{21772E31-953E-456C-9DCF-5CEA8BCDC31D}" type="presOf" srcId="{98A2A0A3-4DE1-420E-950B-DE2061AD6A9D}" destId="{17577298-BA9F-4508-B1E7-C3F3BD0F2140}" srcOrd="0" destOrd="0" presId="urn:microsoft.com/office/officeart/2005/8/layout/radial3"/>
    <dgm:cxn modelId="{EFE1F378-6F52-4257-9A2C-CAA8DC012C2B}" srcId="{6E1C61DB-ECD4-454A-B052-83E2629027F7}" destId="{9011FF0C-7658-4288-8C6D-B4331BADF065}" srcOrd="0" destOrd="0" parTransId="{69AC2E9D-5545-4C23-BC66-532CE561F2E4}" sibTransId="{373D3575-616A-4FBE-AD8F-C466410B33D8}"/>
    <dgm:cxn modelId="{4EB5854E-D0D3-4A0E-B9CD-FF40BC4B8B60}" type="presOf" srcId="{F870E85E-33C5-4DC8-98F1-FAE787005622}" destId="{55EB096E-C66F-414A-8341-539AD08A04DE}" srcOrd="0" destOrd="0" presId="urn:microsoft.com/office/officeart/2005/8/layout/radial3"/>
    <dgm:cxn modelId="{409D4F55-7B18-4126-ABE4-8B62D5F75F7B}" type="presParOf" srcId="{17577298-BA9F-4508-B1E7-C3F3BD0F2140}" destId="{A4E9E38C-E240-40A7-8985-13268900A750}" srcOrd="0" destOrd="0" presId="urn:microsoft.com/office/officeart/2005/8/layout/radial3"/>
    <dgm:cxn modelId="{73A2408C-489A-4290-B553-776949331C66}" type="presParOf" srcId="{A4E9E38C-E240-40A7-8985-13268900A750}" destId="{D66B2F3B-80F7-41C4-8C25-B3B8AC283FC8}" srcOrd="0" destOrd="0" presId="urn:microsoft.com/office/officeart/2005/8/layout/radial3"/>
    <dgm:cxn modelId="{F52E1E7A-E942-467E-8699-C73D2A035534}" type="presParOf" srcId="{A4E9E38C-E240-40A7-8985-13268900A750}" destId="{45B7BDB6-7A63-4D66-B1D6-6BA676576824}" srcOrd="1" destOrd="0" presId="urn:microsoft.com/office/officeart/2005/8/layout/radial3"/>
    <dgm:cxn modelId="{412901A9-B603-4DF7-9A46-E01E0358AF6A}" type="presParOf" srcId="{A4E9E38C-E240-40A7-8985-13268900A750}" destId="{301587A8-C575-4CAA-9EE1-AD118FF50F5E}" srcOrd="2" destOrd="0" presId="urn:microsoft.com/office/officeart/2005/8/layout/radial3"/>
    <dgm:cxn modelId="{DAF286AD-DB8D-4B5B-9177-D4F0809D1443}" type="presParOf" srcId="{A4E9E38C-E240-40A7-8985-13268900A750}" destId="{32718BCC-D9F8-4D85-9964-2651652B1CD3}" srcOrd="3" destOrd="0" presId="urn:microsoft.com/office/officeart/2005/8/layout/radial3"/>
    <dgm:cxn modelId="{B32DEF1C-6536-4252-9D09-33DE0DE102B7}" type="presParOf" srcId="{A4E9E38C-E240-40A7-8985-13268900A750}" destId="{8F35B8F6-200B-4AA8-900F-5D07C1052841}" srcOrd="4" destOrd="0" presId="urn:microsoft.com/office/officeart/2005/8/layout/radial3"/>
    <dgm:cxn modelId="{90881A88-F98F-42BE-92F6-864B9F62EACF}" type="presParOf" srcId="{A4E9E38C-E240-40A7-8985-13268900A750}" destId="{7291D5E0-764C-4912-A34A-465CBA1824D1}" srcOrd="5" destOrd="0" presId="urn:microsoft.com/office/officeart/2005/8/layout/radial3"/>
    <dgm:cxn modelId="{18DD6248-BE53-44E5-B1EC-15F335FD0355}" type="presParOf" srcId="{A4E9E38C-E240-40A7-8985-13268900A750}" destId="{55EB096E-C66F-414A-8341-539AD08A04DE}" srcOrd="6" destOrd="0" presId="urn:microsoft.com/office/officeart/2005/8/layout/radial3"/>
    <dgm:cxn modelId="{C0644812-B9C9-4B91-A9ED-223510D4BBEB}" type="presParOf" srcId="{A4E9E38C-E240-40A7-8985-13268900A750}" destId="{5281408A-D271-4202-9B1D-03495C1EE9C9}" srcOrd="7" destOrd="0" presId="urn:microsoft.com/office/officeart/2005/8/layout/radial3"/>
    <dgm:cxn modelId="{761464AD-EB65-4EFB-921B-2DB436AA350F}" type="presParOf" srcId="{A4E9E38C-E240-40A7-8985-13268900A750}" destId="{E573E22D-773B-45E6-AC88-B1E8995B159A}" srcOrd="8" destOrd="0" presId="urn:microsoft.com/office/officeart/2005/8/layout/radial3"/>
    <dgm:cxn modelId="{7B52334D-ED1E-4545-8F15-ACC82CAC69AF}" type="presParOf" srcId="{A4E9E38C-E240-40A7-8985-13268900A750}" destId="{03D4DEB3-327D-4044-B5A3-8F8D6102CEF9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16344F-7A83-43EB-83E1-C04847DB759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4F0CD9F-0B02-413E-82BA-161365E389A4}">
      <dgm:prSet phldrT="[Text]" custT="1"/>
      <dgm:spPr>
        <a:solidFill>
          <a:srgbClr val="934EBE"/>
        </a:solidFill>
        <a:ln>
          <a:solidFill>
            <a:srgbClr val="003D67"/>
          </a:solidFill>
        </a:ln>
      </dgm:spPr>
      <dgm:t>
        <a:bodyPr/>
        <a:lstStyle/>
        <a:p>
          <a:r>
            <a:rPr lang="en-GB" sz="2000" b="1" dirty="0" smtClean="0"/>
            <a:t>Higher mortality within 30/90 days associated with*:</a:t>
          </a:r>
          <a:endParaRPr lang="en-GB" sz="2000" b="1" dirty="0"/>
        </a:p>
      </dgm:t>
    </dgm:pt>
    <dgm:pt modelId="{62DF0648-0687-4FCF-B21A-407A358C78FA}" type="parTrans" cxnId="{8C200F70-1F72-4EC5-9A79-FD755BE50348}">
      <dgm:prSet/>
      <dgm:spPr/>
      <dgm:t>
        <a:bodyPr/>
        <a:lstStyle/>
        <a:p>
          <a:endParaRPr lang="en-GB"/>
        </a:p>
      </dgm:t>
    </dgm:pt>
    <dgm:pt modelId="{A17847D2-467E-4E93-A5F7-38EBFAF03F3D}" type="sibTrans" cxnId="{8C200F70-1F72-4EC5-9A79-FD755BE50348}">
      <dgm:prSet/>
      <dgm:spPr/>
      <dgm:t>
        <a:bodyPr/>
        <a:lstStyle/>
        <a:p>
          <a:endParaRPr lang="en-GB"/>
        </a:p>
      </dgm:t>
    </dgm:pt>
    <dgm:pt modelId="{E4E874EC-0B5D-4704-9CF4-822F09DC22B3}">
      <dgm:prSet phldrT="[Text]" custT="1"/>
      <dgm:spPr>
        <a:solidFill>
          <a:srgbClr val="D6C4E2"/>
        </a:solidFill>
        <a:ln>
          <a:solidFill>
            <a:srgbClr val="934EBE"/>
          </a:solidFill>
        </a:ln>
      </dgm:spPr>
      <dgm:t>
        <a:bodyPr/>
        <a:lstStyle/>
        <a:p>
          <a:r>
            <a:rPr lang="en-GB" sz="1600" b="1" dirty="0" smtClean="0">
              <a:solidFill>
                <a:schemeClr val="tx2"/>
              </a:solidFill>
            </a:rPr>
            <a:t>NIV</a:t>
          </a:r>
          <a:endParaRPr lang="en-GB" sz="1600" b="1" dirty="0">
            <a:solidFill>
              <a:schemeClr val="tx2"/>
            </a:solidFill>
          </a:endParaRPr>
        </a:p>
      </dgm:t>
    </dgm:pt>
    <dgm:pt modelId="{8648860E-DD4C-47C4-8F3E-8B50BA9492A1}" type="parTrans" cxnId="{792FA003-07B1-4FA5-928E-87FF3FB640BD}">
      <dgm:prSet/>
      <dgm:spPr/>
      <dgm:t>
        <a:bodyPr/>
        <a:lstStyle/>
        <a:p>
          <a:endParaRPr lang="en-GB"/>
        </a:p>
      </dgm:t>
    </dgm:pt>
    <dgm:pt modelId="{83BCC709-D460-4180-9DFB-812DEDDEAFAD}" type="sibTrans" cxnId="{792FA003-07B1-4FA5-928E-87FF3FB640BD}">
      <dgm:prSet/>
      <dgm:spPr/>
      <dgm:t>
        <a:bodyPr/>
        <a:lstStyle/>
        <a:p>
          <a:endParaRPr lang="en-GB"/>
        </a:p>
      </dgm:t>
    </dgm:pt>
    <dgm:pt modelId="{F7847AD2-B8DA-4CCE-A411-7ABE4B53E0C1}">
      <dgm:prSet phldrT="[Text]" custT="1"/>
      <dgm:spPr>
        <a:solidFill>
          <a:srgbClr val="D6C4E2"/>
        </a:solidFill>
        <a:ln>
          <a:solidFill>
            <a:srgbClr val="934EBE"/>
          </a:solidFill>
        </a:ln>
      </dgm:spPr>
      <dgm:t>
        <a:bodyPr/>
        <a:lstStyle/>
        <a:p>
          <a:r>
            <a:rPr lang="en-GB" sz="1600" b="1" dirty="0" smtClean="0">
              <a:solidFill>
                <a:schemeClr val="tx2"/>
              </a:solidFill>
            </a:rPr>
            <a:t>Longer length of stay</a:t>
          </a:r>
          <a:endParaRPr lang="en-GB" sz="1600" b="1" dirty="0">
            <a:solidFill>
              <a:schemeClr val="tx2"/>
            </a:solidFill>
          </a:endParaRPr>
        </a:p>
      </dgm:t>
    </dgm:pt>
    <dgm:pt modelId="{9BE3ECF2-C56E-4D15-99ED-8A8179F0A775}" type="parTrans" cxnId="{6F3CA55F-D103-4EFD-B626-3BB65CF7A947}">
      <dgm:prSet/>
      <dgm:spPr/>
      <dgm:t>
        <a:bodyPr/>
        <a:lstStyle/>
        <a:p>
          <a:endParaRPr lang="en-GB"/>
        </a:p>
      </dgm:t>
    </dgm:pt>
    <dgm:pt modelId="{4D86C6DA-98B8-4EE0-ABFE-C18FC21746A1}" type="sibTrans" cxnId="{6F3CA55F-D103-4EFD-B626-3BB65CF7A947}">
      <dgm:prSet/>
      <dgm:spPr/>
      <dgm:t>
        <a:bodyPr/>
        <a:lstStyle/>
        <a:p>
          <a:endParaRPr lang="en-GB"/>
        </a:p>
      </dgm:t>
    </dgm:pt>
    <dgm:pt modelId="{9AC89801-D0A3-43A4-A951-D551CDF694DE}">
      <dgm:prSet phldrT="[Text]" custT="1"/>
      <dgm:spPr>
        <a:solidFill>
          <a:srgbClr val="D6C4E2"/>
        </a:solidFill>
        <a:ln>
          <a:solidFill>
            <a:srgbClr val="934EBE"/>
          </a:solidFill>
        </a:ln>
      </dgm:spPr>
      <dgm:t>
        <a:bodyPr/>
        <a:lstStyle/>
        <a:p>
          <a:r>
            <a:rPr lang="en-GB" sz="1600" b="1" dirty="0" smtClean="0">
              <a:solidFill>
                <a:schemeClr val="tx2"/>
              </a:solidFill>
            </a:rPr>
            <a:t>Increasing age</a:t>
          </a:r>
          <a:endParaRPr lang="en-GB" sz="1600" b="1" dirty="0">
            <a:solidFill>
              <a:schemeClr val="tx2"/>
            </a:solidFill>
          </a:endParaRPr>
        </a:p>
      </dgm:t>
    </dgm:pt>
    <dgm:pt modelId="{7154712A-1590-417B-8B0E-BF08060E114F}" type="parTrans" cxnId="{A769A3B8-2211-4A9B-A2C8-6D17DAFC7BB5}">
      <dgm:prSet/>
      <dgm:spPr/>
      <dgm:t>
        <a:bodyPr/>
        <a:lstStyle/>
        <a:p>
          <a:endParaRPr lang="en-GB"/>
        </a:p>
      </dgm:t>
    </dgm:pt>
    <dgm:pt modelId="{DBD5138A-3EA5-4ABC-9C8A-B7417CFB0B21}" type="sibTrans" cxnId="{A769A3B8-2211-4A9B-A2C8-6D17DAFC7BB5}">
      <dgm:prSet/>
      <dgm:spPr/>
      <dgm:t>
        <a:bodyPr/>
        <a:lstStyle/>
        <a:p>
          <a:endParaRPr lang="en-GB"/>
        </a:p>
      </dgm:t>
    </dgm:pt>
    <dgm:pt modelId="{29345F54-0656-4C46-ACD3-C608BC80F09F}">
      <dgm:prSet phldrT="[Text]" custT="1"/>
      <dgm:spPr>
        <a:solidFill>
          <a:srgbClr val="D6C4E2"/>
        </a:solidFill>
        <a:ln>
          <a:solidFill>
            <a:srgbClr val="934EBE"/>
          </a:solidFill>
        </a:ln>
      </dgm:spPr>
      <dgm:t>
        <a:bodyPr/>
        <a:lstStyle/>
        <a:p>
          <a:r>
            <a:rPr lang="en-GB" sz="1600" b="1" dirty="0" smtClean="0">
              <a:solidFill>
                <a:schemeClr val="tx2"/>
              </a:solidFill>
            </a:rPr>
            <a:t>Dementia / confusion</a:t>
          </a:r>
          <a:endParaRPr lang="en-GB" sz="1600" b="1" dirty="0">
            <a:solidFill>
              <a:schemeClr val="tx2"/>
            </a:solidFill>
          </a:endParaRPr>
        </a:p>
      </dgm:t>
    </dgm:pt>
    <dgm:pt modelId="{30E982DA-3043-4D90-BBBD-3D8AE06B8E54}" type="parTrans" cxnId="{6B163651-562D-4B6A-8328-4040E0947D9E}">
      <dgm:prSet/>
      <dgm:spPr/>
      <dgm:t>
        <a:bodyPr/>
        <a:lstStyle/>
        <a:p>
          <a:endParaRPr lang="en-GB"/>
        </a:p>
      </dgm:t>
    </dgm:pt>
    <dgm:pt modelId="{49660F52-E858-48AF-A4B2-79647FA0CF72}" type="sibTrans" cxnId="{6B163651-562D-4B6A-8328-4040E0947D9E}">
      <dgm:prSet/>
      <dgm:spPr/>
      <dgm:t>
        <a:bodyPr/>
        <a:lstStyle/>
        <a:p>
          <a:endParaRPr lang="en-GB"/>
        </a:p>
      </dgm:t>
    </dgm:pt>
    <dgm:pt modelId="{37B793C4-71F4-48DD-A96A-0B02F2CC6EC6}">
      <dgm:prSet phldrT="[Text]" custT="1"/>
      <dgm:spPr>
        <a:solidFill>
          <a:srgbClr val="D6C4E2"/>
        </a:solidFill>
        <a:ln>
          <a:solidFill>
            <a:srgbClr val="934EBE"/>
          </a:solidFill>
        </a:ln>
      </dgm:spPr>
      <dgm:t>
        <a:bodyPr/>
        <a:lstStyle/>
        <a:p>
          <a:r>
            <a:rPr lang="en-GB" sz="1600" b="1" dirty="0" smtClean="0">
              <a:solidFill>
                <a:schemeClr val="tx2"/>
              </a:solidFill>
            </a:rPr>
            <a:t>Cardiovascular disease</a:t>
          </a:r>
          <a:endParaRPr lang="en-GB" sz="1600" b="1" dirty="0">
            <a:solidFill>
              <a:schemeClr val="tx2"/>
            </a:solidFill>
          </a:endParaRPr>
        </a:p>
      </dgm:t>
    </dgm:pt>
    <dgm:pt modelId="{6929CA6E-9A4A-45A5-904C-1E5BA8B3BC31}" type="parTrans" cxnId="{2E2760DC-CD77-4546-95CF-F516F47C059E}">
      <dgm:prSet/>
      <dgm:spPr/>
      <dgm:t>
        <a:bodyPr/>
        <a:lstStyle/>
        <a:p>
          <a:endParaRPr lang="en-GB"/>
        </a:p>
      </dgm:t>
    </dgm:pt>
    <dgm:pt modelId="{2CE733B3-EAF9-488F-8272-D7F5786599F4}" type="sibTrans" cxnId="{2E2760DC-CD77-4546-95CF-F516F47C059E}">
      <dgm:prSet/>
      <dgm:spPr/>
      <dgm:t>
        <a:bodyPr/>
        <a:lstStyle/>
        <a:p>
          <a:endParaRPr lang="en-GB"/>
        </a:p>
      </dgm:t>
    </dgm:pt>
    <dgm:pt modelId="{4A54E189-8EEE-4C6A-9E47-E573299ADF1E}">
      <dgm:prSet phldrT="[Text]" custT="1"/>
      <dgm:spPr>
        <a:solidFill>
          <a:srgbClr val="D6C4E2"/>
        </a:solidFill>
        <a:ln>
          <a:solidFill>
            <a:srgbClr val="934EBE"/>
          </a:solidFill>
        </a:ln>
      </dgm:spPr>
      <dgm:t>
        <a:bodyPr/>
        <a:lstStyle/>
        <a:p>
          <a:r>
            <a:rPr lang="en-GB" sz="1600" b="1" dirty="0" smtClean="0">
              <a:solidFill>
                <a:schemeClr val="tx2"/>
              </a:solidFill>
            </a:rPr>
            <a:t>Kidney disease</a:t>
          </a:r>
          <a:endParaRPr lang="en-GB" sz="1600" b="1" dirty="0">
            <a:solidFill>
              <a:schemeClr val="tx2"/>
            </a:solidFill>
          </a:endParaRPr>
        </a:p>
      </dgm:t>
    </dgm:pt>
    <dgm:pt modelId="{BD6205F4-7312-4F72-B87B-A17FC71C7DA5}" type="parTrans" cxnId="{3EA18742-8421-4C42-8463-B6329F5332D3}">
      <dgm:prSet/>
      <dgm:spPr/>
      <dgm:t>
        <a:bodyPr/>
        <a:lstStyle/>
        <a:p>
          <a:endParaRPr lang="en-GB"/>
        </a:p>
      </dgm:t>
    </dgm:pt>
    <dgm:pt modelId="{920D5DA0-4671-4388-9EC5-AB7EB3EC9F32}" type="sibTrans" cxnId="{3EA18742-8421-4C42-8463-B6329F5332D3}">
      <dgm:prSet/>
      <dgm:spPr/>
      <dgm:t>
        <a:bodyPr/>
        <a:lstStyle/>
        <a:p>
          <a:endParaRPr lang="en-GB"/>
        </a:p>
      </dgm:t>
    </dgm:pt>
    <dgm:pt modelId="{C1D61BBD-4565-4018-8E07-E53760E4A8C7}">
      <dgm:prSet phldrT="[Text]" custT="1"/>
      <dgm:spPr>
        <a:solidFill>
          <a:srgbClr val="D6C4E2"/>
        </a:solidFill>
        <a:ln>
          <a:solidFill>
            <a:srgbClr val="934EBE"/>
          </a:solidFill>
        </a:ln>
      </dgm:spPr>
      <dgm:t>
        <a:bodyPr/>
        <a:lstStyle/>
        <a:p>
          <a:r>
            <a:rPr lang="en-GB" sz="1600" b="1" dirty="0" smtClean="0">
              <a:solidFill>
                <a:schemeClr val="tx2"/>
              </a:solidFill>
            </a:rPr>
            <a:t>Chest x-ray consolidation</a:t>
          </a:r>
          <a:endParaRPr lang="en-GB" sz="1600" b="1" dirty="0">
            <a:solidFill>
              <a:schemeClr val="tx2"/>
            </a:solidFill>
          </a:endParaRPr>
        </a:p>
      </dgm:t>
    </dgm:pt>
    <dgm:pt modelId="{70742EDD-B13A-411A-BDD5-92FC64A10DC6}" type="parTrans" cxnId="{594537D7-16E0-4374-AF09-EEC68D0166F3}">
      <dgm:prSet/>
      <dgm:spPr/>
      <dgm:t>
        <a:bodyPr/>
        <a:lstStyle/>
        <a:p>
          <a:endParaRPr lang="en-GB"/>
        </a:p>
      </dgm:t>
    </dgm:pt>
    <dgm:pt modelId="{A6770F75-B905-42E1-B0C3-DC4AB6489C9F}" type="sibTrans" cxnId="{594537D7-16E0-4374-AF09-EEC68D0166F3}">
      <dgm:prSet/>
      <dgm:spPr/>
      <dgm:t>
        <a:bodyPr/>
        <a:lstStyle/>
        <a:p>
          <a:endParaRPr lang="en-GB"/>
        </a:p>
      </dgm:t>
    </dgm:pt>
    <dgm:pt modelId="{2A8C9C88-111B-488C-A2A5-FAA7A63B387F}">
      <dgm:prSet phldrT="[Text]" custT="1"/>
      <dgm:spPr>
        <a:solidFill>
          <a:srgbClr val="D6C4E2"/>
        </a:solidFill>
        <a:ln>
          <a:solidFill>
            <a:srgbClr val="934EBE"/>
          </a:solidFill>
        </a:ln>
      </dgm:spPr>
      <dgm:t>
        <a:bodyPr/>
        <a:lstStyle/>
        <a:p>
          <a:r>
            <a:rPr lang="en-GB" sz="1600" b="1" dirty="0" smtClean="0">
              <a:solidFill>
                <a:schemeClr val="tx2"/>
              </a:solidFill>
            </a:rPr>
            <a:t>Higher DECAF score</a:t>
          </a:r>
          <a:endParaRPr lang="en-GB" sz="1600" b="1" dirty="0">
            <a:solidFill>
              <a:schemeClr val="tx2"/>
            </a:solidFill>
          </a:endParaRPr>
        </a:p>
      </dgm:t>
    </dgm:pt>
    <dgm:pt modelId="{CC631BB3-6E37-4E03-9F4C-7A251B53B353}" type="parTrans" cxnId="{12ADCD41-566A-4757-944F-09733AD7F732}">
      <dgm:prSet/>
      <dgm:spPr/>
      <dgm:t>
        <a:bodyPr/>
        <a:lstStyle/>
        <a:p>
          <a:endParaRPr lang="en-GB"/>
        </a:p>
      </dgm:t>
    </dgm:pt>
    <dgm:pt modelId="{7F4C5EF8-28B4-4AAA-B04D-EE7A1DE74E6C}" type="sibTrans" cxnId="{12ADCD41-566A-4757-944F-09733AD7F732}">
      <dgm:prSet/>
      <dgm:spPr/>
      <dgm:t>
        <a:bodyPr/>
        <a:lstStyle/>
        <a:p>
          <a:endParaRPr lang="en-GB"/>
        </a:p>
      </dgm:t>
    </dgm:pt>
    <dgm:pt modelId="{E7ECA4CF-9EBD-4A3C-9D86-9F5627564CA5}" type="pres">
      <dgm:prSet presAssocID="{0B16344F-7A83-43EB-83E1-C04847DB759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D7EFE1A-5135-4176-8BBD-42235B90F3CE}" type="pres">
      <dgm:prSet presAssocID="{34F0CD9F-0B02-413E-82BA-161365E389A4}" presName="root1" presStyleCnt="0"/>
      <dgm:spPr/>
    </dgm:pt>
    <dgm:pt modelId="{5D054A8B-CDD9-4A31-9E64-BE1F89AA886F}" type="pres">
      <dgm:prSet presAssocID="{34F0CD9F-0B02-413E-82BA-161365E389A4}" presName="LevelOneTextNode" presStyleLbl="node0" presStyleIdx="0" presStyleCnt="1" custScaleX="66936" custScaleY="97680" custLinFactX="-19124" custLinFactNeighborX="-100000" custLinFactNeighborY="-468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61C5606-5C84-4177-B9A8-C0DFB2AC13F5}" type="pres">
      <dgm:prSet presAssocID="{34F0CD9F-0B02-413E-82BA-161365E389A4}" presName="level2hierChild" presStyleCnt="0"/>
      <dgm:spPr/>
    </dgm:pt>
    <dgm:pt modelId="{50B708EA-B59D-4666-B640-7D0A6994404F}" type="pres">
      <dgm:prSet presAssocID="{8648860E-DD4C-47C4-8F3E-8B50BA9492A1}" presName="conn2-1" presStyleLbl="parChTrans1D2" presStyleIdx="0" presStyleCnt="8"/>
      <dgm:spPr/>
      <dgm:t>
        <a:bodyPr/>
        <a:lstStyle/>
        <a:p>
          <a:endParaRPr lang="en-GB"/>
        </a:p>
      </dgm:t>
    </dgm:pt>
    <dgm:pt modelId="{881731A0-D368-4C56-AF2F-3ADD6BC52DFC}" type="pres">
      <dgm:prSet presAssocID="{8648860E-DD4C-47C4-8F3E-8B50BA9492A1}" presName="connTx" presStyleLbl="parChTrans1D2" presStyleIdx="0" presStyleCnt="8"/>
      <dgm:spPr/>
      <dgm:t>
        <a:bodyPr/>
        <a:lstStyle/>
        <a:p>
          <a:endParaRPr lang="en-GB"/>
        </a:p>
      </dgm:t>
    </dgm:pt>
    <dgm:pt modelId="{1536DA3D-76AB-417F-9A9E-409C9418397F}" type="pres">
      <dgm:prSet presAssocID="{E4E874EC-0B5D-4704-9CF4-822F09DC22B3}" presName="root2" presStyleCnt="0"/>
      <dgm:spPr/>
    </dgm:pt>
    <dgm:pt modelId="{D192A0DF-A678-4FAC-9DF4-7D24138CC16B}" type="pres">
      <dgm:prSet presAssocID="{E4E874EC-0B5D-4704-9CF4-822F09DC22B3}" presName="LevelTwoTextNode" presStyleLbl="node2" presStyleIdx="0" presStyleCnt="8" custScaleX="101593" custScaleY="1915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7FD3AED-1790-45F4-BCB6-956151BE6CA2}" type="pres">
      <dgm:prSet presAssocID="{E4E874EC-0B5D-4704-9CF4-822F09DC22B3}" presName="level3hierChild" presStyleCnt="0"/>
      <dgm:spPr/>
    </dgm:pt>
    <dgm:pt modelId="{1FDB57EF-A955-41BC-9F69-357F587D594E}" type="pres">
      <dgm:prSet presAssocID="{9BE3ECF2-C56E-4D15-99ED-8A8179F0A775}" presName="conn2-1" presStyleLbl="parChTrans1D2" presStyleIdx="1" presStyleCnt="8"/>
      <dgm:spPr/>
      <dgm:t>
        <a:bodyPr/>
        <a:lstStyle/>
        <a:p>
          <a:endParaRPr lang="en-GB"/>
        </a:p>
      </dgm:t>
    </dgm:pt>
    <dgm:pt modelId="{D819ED01-6EA6-4959-9529-5AA1C2D3EF8E}" type="pres">
      <dgm:prSet presAssocID="{9BE3ECF2-C56E-4D15-99ED-8A8179F0A775}" presName="connTx" presStyleLbl="parChTrans1D2" presStyleIdx="1" presStyleCnt="8"/>
      <dgm:spPr/>
      <dgm:t>
        <a:bodyPr/>
        <a:lstStyle/>
        <a:p>
          <a:endParaRPr lang="en-GB"/>
        </a:p>
      </dgm:t>
    </dgm:pt>
    <dgm:pt modelId="{2E74CFBD-4430-4D25-9523-31024A0B2AD8}" type="pres">
      <dgm:prSet presAssocID="{F7847AD2-B8DA-4CCE-A411-7ABE4B53E0C1}" presName="root2" presStyleCnt="0"/>
      <dgm:spPr/>
    </dgm:pt>
    <dgm:pt modelId="{1F64E4D1-3DC3-417A-AF01-DE1941D03633}" type="pres">
      <dgm:prSet presAssocID="{F7847AD2-B8DA-4CCE-A411-7ABE4B53E0C1}" presName="LevelTwoTextNode" presStyleLbl="node2" presStyleIdx="1" presStyleCnt="8" custScaleX="101593" custScaleY="1915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7069607-90E6-43EB-88C0-6125CE3ED08C}" type="pres">
      <dgm:prSet presAssocID="{F7847AD2-B8DA-4CCE-A411-7ABE4B53E0C1}" presName="level3hierChild" presStyleCnt="0"/>
      <dgm:spPr/>
    </dgm:pt>
    <dgm:pt modelId="{149E9E3D-62E2-4573-A912-D3F7760C6C80}" type="pres">
      <dgm:prSet presAssocID="{7154712A-1590-417B-8B0E-BF08060E114F}" presName="conn2-1" presStyleLbl="parChTrans1D2" presStyleIdx="2" presStyleCnt="8"/>
      <dgm:spPr/>
      <dgm:t>
        <a:bodyPr/>
        <a:lstStyle/>
        <a:p>
          <a:endParaRPr lang="en-GB"/>
        </a:p>
      </dgm:t>
    </dgm:pt>
    <dgm:pt modelId="{F73F8DFF-57E5-4DD1-A208-D317089F87E6}" type="pres">
      <dgm:prSet presAssocID="{7154712A-1590-417B-8B0E-BF08060E114F}" presName="connTx" presStyleLbl="parChTrans1D2" presStyleIdx="2" presStyleCnt="8"/>
      <dgm:spPr/>
      <dgm:t>
        <a:bodyPr/>
        <a:lstStyle/>
        <a:p>
          <a:endParaRPr lang="en-GB"/>
        </a:p>
      </dgm:t>
    </dgm:pt>
    <dgm:pt modelId="{A816C39F-0BE8-4791-831D-C38FFC1AFA43}" type="pres">
      <dgm:prSet presAssocID="{9AC89801-D0A3-43A4-A951-D551CDF694DE}" presName="root2" presStyleCnt="0"/>
      <dgm:spPr/>
    </dgm:pt>
    <dgm:pt modelId="{FB400549-6454-4386-9017-84C4FB939A29}" type="pres">
      <dgm:prSet presAssocID="{9AC89801-D0A3-43A4-A951-D551CDF694DE}" presName="LevelTwoTextNode" presStyleLbl="node2" presStyleIdx="2" presStyleCnt="8" custScaleX="101593" custScaleY="1915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C76B627-333F-47D3-8E04-6489B52B88AF}" type="pres">
      <dgm:prSet presAssocID="{9AC89801-D0A3-43A4-A951-D551CDF694DE}" presName="level3hierChild" presStyleCnt="0"/>
      <dgm:spPr/>
    </dgm:pt>
    <dgm:pt modelId="{7FE7AFC2-BA5C-4A26-A53F-7E2D94FE6887}" type="pres">
      <dgm:prSet presAssocID="{30E982DA-3043-4D90-BBBD-3D8AE06B8E54}" presName="conn2-1" presStyleLbl="parChTrans1D2" presStyleIdx="3" presStyleCnt="8"/>
      <dgm:spPr/>
      <dgm:t>
        <a:bodyPr/>
        <a:lstStyle/>
        <a:p>
          <a:endParaRPr lang="en-GB"/>
        </a:p>
      </dgm:t>
    </dgm:pt>
    <dgm:pt modelId="{4E48CE1F-966C-46E4-A634-180FE1FD9E8B}" type="pres">
      <dgm:prSet presAssocID="{30E982DA-3043-4D90-BBBD-3D8AE06B8E54}" presName="connTx" presStyleLbl="parChTrans1D2" presStyleIdx="3" presStyleCnt="8"/>
      <dgm:spPr/>
      <dgm:t>
        <a:bodyPr/>
        <a:lstStyle/>
        <a:p>
          <a:endParaRPr lang="en-GB"/>
        </a:p>
      </dgm:t>
    </dgm:pt>
    <dgm:pt modelId="{2514F5FB-B6DB-42CA-BA88-71E1D762F17F}" type="pres">
      <dgm:prSet presAssocID="{29345F54-0656-4C46-ACD3-C608BC80F09F}" presName="root2" presStyleCnt="0"/>
      <dgm:spPr/>
    </dgm:pt>
    <dgm:pt modelId="{A45822D4-25D1-4C69-B23A-AD81CD089FE7}" type="pres">
      <dgm:prSet presAssocID="{29345F54-0656-4C46-ACD3-C608BC80F09F}" presName="LevelTwoTextNode" presStyleLbl="node2" presStyleIdx="3" presStyleCnt="8" custScaleX="101593" custScaleY="1915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0885037-174C-4141-A56D-2BFED3D68518}" type="pres">
      <dgm:prSet presAssocID="{29345F54-0656-4C46-ACD3-C608BC80F09F}" presName="level3hierChild" presStyleCnt="0"/>
      <dgm:spPr/>
    </dgm:pt>
    <dgm:pt modelId="{56951FA3-CA4D-457D-B14C-A976E892B611}" type="pres">
      <dgm:prSet presAssocID="{6929CA6E-9A4A-45A5-904C-1E5BA8B3BC31}" presName="conn2-1" presStyleLbl="parChTrans1D2" presStyleIdx="4" presStyleCnt="8"/>
      <dgm:spPr/>
      <dgm:t>
        <a:bodyPr/>
        <a:lstStyle/>
        <a:p>
          <a:endParaRPr lang="en-GB"/>
        </a:p>
      </dgm:t>
    </dgm:pt>
    <dgm:pt modelId="{818A03BD-7643-4119-94B4-1D87BA2B4238}" type="pres">
      <dgm:prSet presAssocID="{6929CA6E-9A4A-45A5-904C-1E5BA8B3BC31}" presName="connTx" presStyleLbl="parChTrans1D2" presStyleIdx="4" presStyleCnt="8"/>
      <dgm:spPr/>
      <dgm:t>
        <a:bodyPr/>
        <a:lstStyle/>
        <a:p>
          <a:endParaRPr lang="en-GB"/>
        </a:p>
      </dgm:t>
    </dgm:pt>
    <dgm:pt modelId="{B3B1387D-B4F8-4719-93DD-46EC198DA61E}" type="pres">
      <dgm:prSet presAssocID="{37B793C4-71F4-48DD-A96A-0B02F2CC6EC6}" presName="root2" presStyleCnt="0"/>
      <dgm:spPr/>
    </dgm:pt>
    <dgm:pt modelId="{CBF04AF2-DB04-4AB0-8CB9-9F0FEBC0DAEB}" type="pres">
      <dgm:prSet presAssocID="{37B793C4-71F4-48DD-A96A-0B02F2CC6EC6}" presName="LevelTwoTextNode" presStyleLbl="node2" presStyleIdx="4" presStyleCnt="8" custScaleX="101593" custScaleY="1915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843B6B3-A79B-447F-A9CA-F415DFB57FD1}" type="pres">
      <dgm:prSet presAssocID="{37B793C4-71F4-48DD-A96A-0B02F2CC6EC6}" presName="level3hierChild" presStyleCnt="0"/>
      <dgm:spPr/>
    </dgm:pt>
    <dgm:pt modelId="{9E3BCF7C-1A88-4814-9EA0-83EE17E45AB1}" type="pres">
      <dgm:prSet presAssocID="{BD6205F4-7312-4F72-B87B-A17FC71C7DA5}" presName="conn2-1" presStyleLbl="parChTrans1D2" presStyleIdx="5" presStyleCnt="8"/>
      <dgm:spPr/>
      <dgm:t>
        <a:bodyPr/>
        <a:lstStyle/>
        <a:p>
          <a:endParaRPr lang="en-GB"/>
        </a:p>
      </dgm:t>
    </dgm:pt>
    <dgm:pt modelId="{D5FF6876-E4E4-4FB2-B6D6-21D05036136E}" type="pres">
      <dgm:prSet presAssocID="{BD6205F4-7312-4F72-B87B-A17FC71C7DA5}" presName="connTx" presStyleLbl="parChTrans1D2" presStyleIdx="5" presStyleCnt="8"/>
      <dgm:spPr/>
      <dgm:t>
        <a:bodyPr/>
        <a:lstStyle/>
        <a:p>
          <a:endParaRPr lang="en-GB"/>
        </a:p>
      </dgm:t>
    </dgm:pt>
    <dgm:pt modelId="{2DC8F9DD-6D95-4883-B82F-DDD6B9E0C5A6}" type="pres">
      <dgm:prSet presAssocID="{4A54E189-8EEE-4C6A-9E47-E573299ADF1E}" presName="root2" presStyleCnt="0"/>
      <dgm:spPr/>
    </dgm:pt>
    <dgm:pt modelId="{6A24CAAF-16D6-4868-8488-2B30785ADC42}" type="pres">
      <dgm:prSet presAssocID="{4A54E189-8EEE-4C6A-9E47-E573299ADF1E}" presName="LevelTwoTextNode" presStyleLbl="node2" presStyleIdx="5" presStyleCnt="8" custScaleX="101593" custScaleY="1915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F6D3E3A-0241-4258-9165-885AAD4C4DE0}" type="pres">
      <dgm:prSet presAssocID="{4A54E189-8EEE-4C6A-9E47-E573299ADF1E}" presName="level3hierChild" presStyleCnt="0"/>
      <dgm:spPr/>
    </dgm:pt>
    <dgm:pt modelId="{4C2E2DB6-C557-46B4-93B0-8FD94582C95C}" type="pres">
      <dgm:prSet presAssocID="{70742EDD-B13A-411A-BDD5-92FC64A10DC6}" presName="conn2-1" presStyleLbl="parChTrans1D2" presStyleIdx="6" presStyleCnt="8"/>
      <dgm:spPr/>
      <dgm:t>
        <a:bodyPr/>
        <a:lstStyle/>
        <a:p>
          <a:endParaRPr lang="en-GB"/>
        </a:p>
      </dgm:t>
    </dgm:pt>
    <dgm:pt modelId="{8DD1F26A-F347-4CEF-9A40-C73F9E540946}" type="pres">
      <dgm:prSet presAssocID="{70742EDD-B13A-411A-BDD5-92FC64A10DC6}" presName="connTx" presStyleLbl="parChTrans1D2" presStyleIdx="6" presStyleCnt="8"/>
      <dgm:spPr/>
      <dgm:t>
        <a:bodyPr/>
        <a:lstStyle/>
        <a:p>
          <a:endParaRPr lang="en-GB"/>
        </a:p>
      </dgm:t>
    </dgm:pt>
    <dgm:pt modelId="{0CC078AA-4AB8-4CB0-B20C-794A5554A6DF}" type="pres">
      <dgm:prSet presAssocID="{C1D61BBD-4565-4018-8E07-E53760E4A8C7}" presName="root2" presStyleCnt="0"/>
      <dgm:spPr/>
    </dgm:pt>
    <dgm:pt modelId="{1F9DBF20-5D65-49EB-80A1-5D2547BD2F15}" type="pres">
      <dgm:prSet presAssocID="{C1D61BBD-4565-4018-8E07-E53760E4A8C7}" presName="LevelTwoTextNode" presStyleLbl="node2" presStyleIdx="6" presStyleCnt="8" custScaleX="101593" custScaleY="1915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D4B84D1-E07A-483E-B4C0-2B424E3EAB81}" type="pres">
      <dgm:prSet presAssocID="{C1D61BBD-4565-4018-8E07-E53760E4A8C7}" presName="level3hierChild" presStyleCnt="0"/>
      <dgm:spPr/>
    </dgm:pt>
    <dgm:pt modelId="{D5A5EB64-3543-46EA-B407-BD06AF9D2415}" type="pres">
      <dgm:prSet presAssocID="{CC631BB3-6E37-4E03-9F4C-7A251B53B353}" presName="conn2-1" presStyleLbl="parChTrans1D2" presStyleIdx="7" presStyleCnt="8"/>
      <dgm:spPr/>
      <dgm:t>
        <a:bodyPr/>
        <a:lstStyle/>
        <a:p>
          <a:endParaRPr lang="en-GB"/>
        </a:p>
      </dgm:t>
    </dgm:pt>
    <dgm:pt modelId="{D28D0B27-E67B-4A08-9D13-39DAC44E463D}" type="pres">
      <dgm:prSet presAssocID="{CC631BB3-6E37-4E03-9F4C-7A251B53B353}" presName="connTx" presStyleLbl="parChTrans1D2" presStyleIdx="7" presStyleCnt="8"/>
      <dgm:spPr/>
      <dgm:t>
        <a:bodyPr/>
        <a:lstStyle/>
        <a:p>
          <a:endParaRPr lang="en-GB"/>
        </a:p>
      </dgm:t>
    </dgm:pt>
    <dgm:pt modelId="{03523CE3-1BFA-4CF5-8DE4-8B2175389D27}" type="pres">
      <dgm:prSet presAssocID="{2A8C9C88-111B-488C-A2A5-FAA7A63B387F}" presName="root2" presStyleCnt="0"/>
      <dgm:spPr/>
    </dgm:pt>
    <dgm:pt modelId="{BE6A853C-FDA4-4807-896D-1FC33ADA4966}" type="pres">
      <dgm:prSet presAssocID="{2A8C9C88-111B-488C-A2A5-FAA7A63B387F}" presName="LevelTwoTextNode" presStyleLbl="node2" presStyleIdx="7" presStyleCnt="8" custScaleX="101593" custScaleY="1915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8236CA9-B16E-4110-994E-ED4BDC378DBD}" type="pres">
      <dgm:prSet presAssocID="{2A8C9C88-111B-488C-A2A5-FAA7A63B387F}" presName="level3hierChild" presStyleCnt="0"/>
      <dgm:spPr/>
    </dgm:pt>
  </dgm:ptLst>
  <dgm:cxnLst>
    <dgm:cxn modelId="{3F563CBB-9656-4898-99D1-8DD0CA9215E7}" type="presOf" srcId="{30E982DA-3043-4D90-BBBD-3D8AE06B8E54}" destId="{4E48CE1F-966C-46E4-A634-180FE1FD9E8B}" srcOrd="1" destOrd="0" presId="urn:microsoft.com/office/officeart/2005/8/layout/hierarchy2"/>
    <dgm:cxn modelId="{52DA66F6-23AC-4F1C-98D2-584186E148CA}" type="presOf" srcId="{6929CA6E-9A4A-45A5-904C-1E5BA8B3BC31}" destId="{818A03BD-7643-4119-94B4-1D87BA2B4238}" srcOrd="1" destOrd="0" presId="urn:microsoft.com/office/officeart/2005/8/layout/hierarchy2"/>
    <dgm:cxn modelId="{8C200F70-1F72-4EC5-9A79-FD755BE50348}" srcId="{0B16344F-7A83-43EB-83E1-C04847DB7590}" destId="{34F0CD9F-0B02-413E-82BA-161365E389A4}" srcOrd="0" destOrd="0" parTransId="{62DF0648-0687-4FCF-B21A-407A358C78FA}" sibTransId="{A17847D2-467E-4E93-A5F7-38EBFAF03F3D}"/>
    <dgm:cxn modelId="{2D03FE97-50F0-4632-9B71-8820F0EF0E96}" type="presOf" srcId="{BD6205F4-7312-4F72-B87B-A17FC71C7DA5}" destId="{9E3BCF7C-1A88-4814-9EA0-83EE17E45AB1}" srcOrd="0" destOrd="0" presId="urn:microsoft.com/office/officeart/2005/8/layout/hierarchy2"/>
    <dgm:cxn modelId="{D8533B56-19D6-4B08-8A23-D579A310FE39}" type="presOf" srcId="{29345F54-0656-4C46-ACD3-C608BC80F09F}" destId="{A45822D4-25D1-4C69-B23A-AD81CD089FE7}" srcOrd="0" destOrd="0" presId="urn:microsoft.com/office/officeart/2005/8/layout/hierarchy2"/>
    <dgm:cxn modelId="{F5B9A127-CE24-4141-A11D-4E9389F5559D}" type="presOf" srcId="{34F0CD9F-0B02-413E-82BA-161365E389A4}" destId="{5D054A8B-CDD9-4A31-9E64-BE1F89AA886F}" srcOrd="0" destOrd="0" presId="urn:microsoft.com/office/officeart/2005/8/layout/hierarchy2"/>
    <dgm:cxn modelId="{AFAFE813-9374-404A-A477-FCAC64969085}" type="presOf" srcId="{4A54E189-8EEE-4C6A-9E47-E573299ADF1E}" destId="{6A24CAAF-16D6-4868-8488-2B30785ADC42}" srcOrd="0" destOrd="0" presId="urn:microsoft.com/office/officeart/2005/8/layout/hierarchy2"/>
    <dgm:cxn modelId="{0450922D-B0EF-4DC0-A1D1-27BE6B548165}" type="presOf" srcId="{C1D61BBD-4565-4018-8E07-E53760E4A8C7}" destId="{1F9DBF20-5D65-49EB-80A1-5D2547BD2F15}" srcOrd="0" destOrd="0" presId="urn:microsoft.com/office/officeart/2005/8/layout/hierarchy2"/>
    <dgm:cxn modelId="{60F77560-7F89-462B-AD4B-4534D8E2AD4B}" type="presOf" srcId="{6929CA6E-9A4A-45A5-904C-1E5BA8B3BC31}" destId="{56951FA3-CA4D-457D-B14C-A976E892B611}" srcOrd="0" destOrd="0" presId="urn:microsoft.com/office/officeart/2005/8/layout/hierarchy2"/>
    <dgm:cxn modelId="{3EA18742-8421-4C42-8463-B6329F5332D3}" srcId="{34F0CD9F-0B02-413E-82BA-161365E389A4}" destId="{4A54E189-8EEE-4C6A-9E47-E573299ADF1E}" srcOrd="5" destOrd="0" parTransId="{BD6205F4-7312-4F72-B87B-A17FC71C7DA5}" sibTransId="{920D5DA0-4671-4388-9EC5-AB7EB3EC9F32}"/>
    <dgm:cxn modelId="{A769A3B8-2211-4A9B-A2C8-6D17DAFC7BB5}" srcId="{34F0CD9F-0B02-413E-82BA-161365E389A4}" destId="{9AC89801-D0A3-43A4-A951-D551CDF694DE}" srcOrd="2" destOrd="0" parTransId="{7154712A-1590-417B-8B0E-BF08060E114F}" sibTransId="{DBD5138A-3EA5-4ABC-9C8A-B7417CFB0B21}"/>
    <dgm:cxn modelId="{582A73B2-2A97-41DD-AB39-D9691C13D197}" type="presOf" srcId="{F7847AD2-B8DA-4CCE-A411-7ABE4B53E0C1}" destId="{1F64E4D1-3DC3-417A-AF01-DE1941D03633}" srcOrd="0" destOrd="0" presId="urn:microsoft.com/office/officeart/2005/8/layout/hierarchy2"/>
    <dgm:cxn modelId="{F0999EFB-F8B9-4A08-812A-DFD658A3A86F}" type="presOf" srcId="{7154712A-1590-417B-8B0E-BF08060E114F}" destId="{F73F8DFF-57E5-4DD1-A208-D317089F87E6}" srcOrd="1" destOrd="0" presId="urn:microsoft.com/office/officeart/2005/8/layout/hierarchy2"/>
    <dgm:cxn modelId="{792FA003-07B1-4FA5-928E-87FF3FB640BD}" srcId="{34F0CD9F-0B02-413E-82BA-161365E389A4}" destId="{E4E874EC-0B5D-4704-9CF4-822F09DC22B3}" srcOrd="0" destOrd="0" parTransId="{8648860E-DD4C-47C4-8F3E-8B50BA9492A1}" sibTransId="{83BCC709-D460-4180-9DFB-812DEDDEAFAD}"/>
    <dgm:cxn modelId="{6F3CA55F-D103-4EFD-B626-3BB65CF7A947}" srcId="{34F0CD9F-0B02-413E-82BA-161365E389A4}" destId="{F7847AD2-B8DA-4CCE-A411-7ABE4B53E0C1}" srcOrd="1" destOrd="0" parTransId="{9BE3ECF2-C56E-4D15-99ED-8A8179F0A775}" sibTransId="{4D86C6DA-98B8-4EE0-ABFE-C18FC21746A1}"/>
    <dgm:cxn modelId="{642E3655-2488-4FC3-867A-8364BEF9C27D}" type="presOf" srcId="{70742EDD-B13A-411A-BDD5-92FC64A10DC6}" destId="{4C2E2DB6-C557-46B4-93B0-8FD94582C95C}" srcOrd="0" destOrd="0" presId="urn:microsoft.com/office/officeart/2005/8/layout/hierarchy2"/>
    <dgm:cxn modelId="{CC7A7094-304B-4519-BE4A-6673AF8045ED}" type="presOf" srcId="{9BE3ECF2-C56E-4D15-99ED-8A8179F0A775}" destId="{1FDB57EF-A955-41BC-9F69-357F587D594E}" srcOrd="0" destOrd="0" presId="urn:microsoft.com/office/officeart/2005/8/layout/hierarchy2"/>
    <dgm:cxn modelId="{12ADCD41-566A-4757-944F-09733AD7F732}" srcId="{34F0CD9F-0B02-413E-82BA-161365E389A4}" destId="{2A8C9C88-111B-488C-A2A5-FAA7A63B387F}" srcOrd="7" destOrd="0" parTransId="{CC631BB3-6E37-4E03-9F4C-7A251B53B353}" sibTransId="{7F4C5EF8-28B4-4AAA-B04D-EE7A1DE74E6C}"/>
    <dgm:cxn modelId="{70586579-DCE9-4C9D-8FE0-BE6634FC8F03}" type="presOf" srcId="{37B793C4-71F4-48DD-A96A-0B02F2CC6EC6}" destId="{CBF04AF2-DB04-4AB0-8CB9-9F0FEBC0DAEB}" srcOrd="0" destOrd="0" presId="urn:microsoft.com/office/officeart/2005/8/layout/hierarchy2"/>
    <dgm:cxn modelId="{624C7ECC-371A-4762-A0AF-E4E3A7D6F1FF}" type="presOf" srcId="{30E982DA-3043-4D90-BBBD-3D8AE06B8E54}" destId="{7FE7AFC2-BA5C-4A26-A53F-7E2D94FE6887}" srcOrd="0" destOrd="0" presId="urn:microsoft.com/office/officeart/2005/8/layout/hierarchy2"/>
    <dgm:cxn modelId="{2E2760DC-CD77-4546-95CF-F516F47C059E}" srcId="{34F0CD9F-0B02-413E-82BA-161365E389A4}" destId="{37B793C4-71F4-48DD-A96A-0B02F2CC6EC6}" srcOrd="4" destOrd="0" parTransId="{6929CA6E-9A4A-45A5-904C-1E5BA8B3BC31}" sibTransId="{2CE733B3-EAF9-488F-8272-D7F5786599F4}"/>
    <dgm:cxn modelId="{6B163651-562D-4B6A-8328-4040E0947D9E}" srcId="{34F0CD9F-0B02-413E-82BA-161365E389A4}" destId="{29345F54-0656-4C46-ACD3-C608BC80F09F}" srcOrd="3" destOrd="0" parTransId="{30E982DA-3043-4D90-BBBD-3D8AE06B8E54}" sibTransId="{49660F52-E858-48AF-A4B2-79647FA0CF72}"/>
    <dgm:cxn modelId="{07242AC1-9B42-4AFC-A367-A6C5B4B9C7C6}" type="presOf" srcId="{8648860E-DD4C-47C4-8F3E-8B50BA9492A1}" destId="{50B708EA-B59D-4666-B640-7D0A6994404F}" srcOrd="0" destOrd="0" presId="urn:microsoft.com/office/officeart/2005/8/layout/hierarchy2"/>
    <dgm:cxn modelId="{EF0715BB-EBDD-4FB9-A6BC-5D88B0901CAB}" type="presOf" srcId="{CC631BB3-6E37-4E03-9F4C-7A251B53B353}" destId="{D28D0B27-E67B-4A08-9D13-39DAC44E463D}" srcOrd="1" destOrd="0" presId="urn:microsoft.com/office/officeart/2005/8/layout/hierarchy2"/>
    <dgm:cxn modelId="{95E662E8-3091-489C-A2A9-77B59849ED85}" type="presOf" srcId="{BD6205F4-7312-4F72-B87B-A17FC71C7DA5}" destId="{D5FF6876-E4E4-4FB2-B6D6-21D05036136E}" srcOrd="1" destOrd="0" presId="urn:microsoft.com/office/officeart/2005/8/layout/hierarchy2"/>
    <dgm:cxn modelId="{594537D7-16E0-4374-AF09-EEC68D0166F3}" srcId="{34F0CD9F-0B02-413E-82BA-161365E389A4}" destId="{C1D61BBD-4565-4018-8E07-E53760E4A8C7}" srcOrd="6" destOrd="0" parTransId="{70742EDD-B13A-411A-BDD5-92FC64A10DC6}" sibTransId="{A6770F75-B905-42E1-B0C3-DC4AB6489C9F}"/>
    <dgm:cxn modelId="{02E67D77-8AFA-4025-9F97-A4F1E92F545F}" type="presOf" srcId="{8648860E-DD4C-47C4-8F3E-8B50BA9492A1}" destId="{881731A0-D368-4C56-AF2F-3ADD6BC52DFC}" srcOrd="1" destOrd="0" presId="urn:microsoft.com/office/officeart/2005/8/layout/hierarchy2"/>
    <dgm:cxn modelId="{1FECD841-969B-46D1-831B-ED71CE1A0BDA}" type="presOf" srcId="{70742EDD-B13A-411A-BDD5-92FC64A10DC6}" destId="{8DD1F26A-F347-4CEF-9A40-C73F9E540946}" srcOrd="1" destOrd="0" presId="urn:microsoft.com/office/officeart/2005/8/layout/hierarchy2"/>
    <dgm:cxn modelId="{BB458F1E-6C52-4322-843D-3C8760AF5169}" type="presOf" srcId="{9BE3ECF2-C56E-4D15-99ED-8A8179F0A775}" destId="{D819ED01-6EA6-4959-9529-5AA1C2D3EF8E}" srcOrd="1" destOrd="0" presId="urn:microsoft.com/office/officeart/2005/8/layout/hierarchy2"/>
    <dgm:cxn modelId="{D5343655-E31C-4315-AAFA-36BC6097F2AC}" type="presOf" srcId="{E4E874EC-0B5D-4704-9CF4-822F09DC22B3}" destId="{D192A0DF-A678-4FAC-9DF4-7D24138CC16B}" srcOrd="0" destOrd="0" presId="urn:microsoft.com/office/officeart/2005/8/layout/hierarchy2"/>
    <dgm:cxn modelId="{1D7F0F8F-8582-4E39-B9CF-CF69C57882AD}" type="presOf" srcId="{CC631BB3-6E37-4E03-9F4C-7A251B53B353}" destId="{D5A5EB64-3543-46EA-B407-BD06AF9D2415}" srcOrd="0" destOrd="0" presId="urn:microsoft.com/office/officeart/2005/8/layout/hierarchy2"/>
    <dgm:cxn modelId="{8AEBFEF5-596D-4271-ABBA-C877CD30B62C}" type="presOf" srcId="{0B16344F-7A83-43EB-83E1-C04847DB7590}" destId="{E7ECA4CF-9EBD-4A3C-9D86-9F5627564CA5}" srcOrd="0" destOrd="0" presId="urn:microsoft.com/office/officeart/2005/8/layout/hierarchy2"/>
    <dgm:cxn modelId="{32B17099-137F-442F-A221-22283CFE6BFE}" type="presOf" srcId="{2A8C9C88-111B-488C-A2A5-FAA7A63B387F}" destId="{BE6A853C-FDA4-4807-896D-1FC33ADA4966}" srcOrd="0" destOrd="0" presId="urn:microsoft.com/office/officeart/2005/8/layout/hierarchy2"/>
    <dgm:cxn modelId="{C4AEBB2D-EBCA-49A3-972F-4B4F23B6DB39}" type="presOf" srcId="{7154712A-1590-417B-8B0E-BF08060E114F}" destId="{149E9E3D-62E2-4573-A912-D3F7760C6C80}" srcOrd="0" destOrd="0" presId="urn:microsoft.com/office/officeart/2005/8/layout/hierarchy2"/>
    <dgm:cxn modelId="{E919162A-1339-4D82-A7DE-DA4420B36D01}" type="presOf" srcId="{9AC89801-D0A3-43A4-A951-D551CDF694DE}" destId="{FB400549-6454-4386-9017-84C4FB939A29}" srcOrd="0" destOrd="0" presId="urn:microsoft.com/office/officeart/2005/8/layout/hierarchy2"/>
    <dgm:cxn modelId="{8C317DC2-FEF3-4A2E-8463-D5ACDBCA1698}" type="presParOf" srcId="{E7ECA4CF-9EBD-4A3C-9D86-9F5627564CA5}" destId="{AD7EFE1A-5135-4176-8BBD-42235B90F3CE}" srcOrd="0" destOrd="0" presId="urn:microsoft.com/office/officeart/2005/8/layout/hierarchy2"/>
    <dgm:cxn modelId="{FB717B5D-A9E6-46BA-90D4-BAE49BD3A60E}" type="presParOf" srcId="{AD7EFE1A-5135-4176-8BBD-42235B90F3CE}" destId="{5D054A8B-CDD9-4A31-9E64-BE1F89AA886F}" srcOrd="0" destOrd="0" presId="urn:microsoft.com/office/officeart/2005/8/layout/hierarchy2"/>
    <dgm:cxn modelId="{7BEFA134-356D-4BDE-A3EA-3A269125ABA6}" type="presParOf" srcId="{AD7EFE1A-5135-4176-8BBD-42235B90F3CE}" destId="{C61C5606-5C84-4177-B9A8-C0DFB2AC13F5}" srcOrd="1" destOrd="0" presId="urn:microsoft.com/office/officeart/2005/8/layout/hierarchy2"/>
    <dgm:cxn modelId="{92A1B44A-A939-42EB-8572-654FE5FF9685}" type="presParOf" srcId="{C61C5606-5C84-4177-B9A8-C0DFB2AC13F5}" destId="{50B708EA-B59D-4666-B640-7D0A6994404F}" srcOrd="0" destOrd="0" presId="urn:microsoft.com/office/officeart/2005/8/layout/hierarchy2"/>
    <dgm:cxn modelId="{25E4568B-7663-48E8-ADE9-B756A5375012}" type="presParOf" srcId="{50B708EA-B59D-4666-B640-7D0A6994404F}" destId="{881731A0-D368-4C56-AF2F-3ADD6BC52DFC}" srcOrd="0" destOrd="0" presId="urn:microsoft.com/office/officeart/2005/8/layout/hierarchy2"/>
    <dgm:cxn modelId="{9611543E-B6C1-4A0E-8A7D-AF60765DAF74}" type="presParOf" srcId="{C61C5606-5C84-4177-B9A8-C0DFB2AC13F5}" destId="{1536DA3D-76AB-417F-9A9E-409C9418397F}" srcOrd="1" destOrd="0" presId="urn:microsoft.com/office/officeart/2005/8/layout/hierarchy2"/>
    <dgm:cxn modelId="{0D54BD22-C16F-437E-85A2-EAB884B9AFE2}" type="presParOf" srcId="{1536DA3D-76AB-417F-9A9E-409C9418397F}" destId="{D192A0DF-A678-4FAC-9DF4-7D24138CC16B}" srcOrd="0" destOrd="0" presId="urn:microsoft.com/office/officeart/2005/8/layout/hierarchy2"/>
    <dgm:cxn modelId="{34D96896-1B6C-488D-9051-81B40B5F7FD6}" type="presParOf" srcId="{1536DA3D-76AB-417F-9A9E-409C9418397F}" destId="{B7FD3AED-1790-45F4-BCB6-956151BE6CA2}" srcOrd="1" destOrd="0" presId="urn:microsoft.com/office/officeart/2005/8/layout/hierarchy2"/>
    <dgm:cxn modelId="{A62C9878-5623-4226-85EB-ADA3817204FE}" type="presParOf" srcId="{C61C5606-5C84-4177-B9A8-C0DFB2AC13F5}" destId="{1FDB57EF-A955-41BC-9F69-357F587D594E}" srcOrd="2" destOrd="0" presId="urn:microsoft.com/office/officeart/2005/8/layout/hierarchy2"/>
    <dgm:cxn modelId="{16151C19-6643-4886-85C6-78389845ADD3}" type="presParOf" srcId="{1FDB57EF-A955-41BC-9F69-357F587D594E}" destId="{D819ED01-6EA6-4959-9529-5AA1C2D3EF8E}" srcOrd="0" destOrd="0" presId="urn:microsoft.com/office/officeart/2005/8/layout/hierarchy2"/>
    <dgm:cxn modelId="{A8F00DA2-9C4D-46A4-9608-A658AB4525ED}" type="presParOf" srcId="{C61C5606-5C84-4177-B9A8-C0DFB2AC13F5}" destId="{2E74CFBD-4430-4D25-9523-31024A0B2AD8}" srcOrd="3" destOrd="0" presId="urn:microsoft.com/office/officeart/2005/8/layout/hierarchy2"/>
    <dgm:cxn modelId="{63EB91AB-0B3C-430E-A652-889E851F71F8}" type="presParOf" srcId="{2E74CFBD-4430-4D25-9523-31024A0B2AD8}" destId="{1F64E4D1-3DC3-417A-AF01-DE1941D03633}" srcOrd="0" destOrd="0" presId="urn:microsoft.com/office/officeart/2005/8/layout/hierarchy2"/>
    <dgm:cxn modelId="{C215A040-E0A2-4B42-BDC0-41EAD3C02509}" type="presParOf" srcId="{2E74CFBD-4430-4D25-9523-31024A0B2AD8}" destId="{D7069607-90E6-43EB-88C0-6125CE3ED08C}" srcOrd="1" destOrd="0" presId="urn:microsoft.com/office/officeart/2005/8/layout/hierarchy2"/>
    <dgm:cxn modelId="{EA1A3C81-E955-44CB-A5DA-9D883899229B}" type="presParOf" srcId="{C61C5606-5C84-4177-B9A8-C0DFB2AC13F5}" destId="{149E9E3D-62E2-4573-A912-D3F7760C6C80}" srcOrd="4" destOrd="0" presId="urn:microsoft.com/office/officeart/2005/8/layout/hierarchy2"/>
    <dgm:cxn modelId="{0002E524-320B-4095-9743-4DD485F11711}" type="presParOf" srcId="{149E9E3D-62E2-4573-A912-D3F7760C6C80}" destId="{F73F8DFF-57E5-4DD1-A208-D317089F87E6}" srcOrd="0" destOrd="0" presId="urn:microsoft.com/office/officeart/2005/8/layout/hierarchy2"/>
    <dgm:cxn modelId="{6CB2E15B-076A-4F74-9B5A-DC48B5F7162D}" type="presParOf" srcId="{C61C5606-5C84-4177-B9A8-C0DFB2AC13F5}" destId="{A816C39F-0BE8-4791-831D-C38FFC1AFA43}" srcOrd="5" destOrd="0" presId="urn:microsoft.com/office/officeart/2005/8/layout/hierarchy2"/>
    <dgm:cxn modelId="{58923E2B-895E-4D91-BEF5-4E4778BDDFC5}" type="presParOf" srcId="{A816C39F-0BE8-4791-831D-C38FFC1AFA43}" destId="{FB400549-6454-4386-9017-84C4FB939A29}" srcOrd="0" destOrd="0" presId="urn:microsoft.com/office/officeart/2005/8/layout/hierarchy2"/>
    <dgm:cxn modelId="{A5A963AF-F460-4E68-B5C4-0471512EDAE2}" type="presParOf" srcId="{A816C39F-0BE8-4791-831D-C38FFC1AFA43}" destId="{0C76B627-333F-47D3-8E04-6489B52B88AF}" srcOrd="1" destOrd="0" presId="urn:microsoft.com/office/officeart/2005/8/layout/hierarchy2"/>
    <dgm:cxn modelId="{F21D7AC1-4531-47DC-A0AF-94B00EA4ADC0}" type="presParOf" srcId="{C61C5606-5C84-4177-B9A8-C0DFB2AC13F5}" destId="{7FE7AFC2-BA5C-4A26-A53F-7E2D94FE6887}" srcOrd="6" destOrd="0" presId="urn:microsoft.com/office/officeart/2005/8/layout/hierarchy2"/>
    <dgm:cxn modelId="{2FD53827-0B5B-4899-BE55-496BA08EC339}" type="presParOf" srcId="{7FE7AFC2-BA5C-4A26-A53F-7E2D94FE6887}" destId="{4E48CE1F-966C-46E4-A634-180FE1FD9E8B}" srcOrd="0" destOrd="0" presId="urn:microsoft.com/office/officeart/2005/8/layout/hierarchy2"/>
    <dgm:cxn modelId="{8DFD7C1E-F973-425B-BBD8-246D1E986107}" type="presParOf" srcId="{C61C5606-5C84-4177-B9A8-C0DFB2AC13F5}" destId="{2514F5FB-B6DB-42CA-BA88-71E1D762F17F}" srcOrd="7" destOrd="0" presId="urn:microsoft.com/office/officeart/2005/8/layout/hierarchy2"/>
    <dgm:cxn modelId="{7B426D1A-5435-4A87-9E3C-F70F53DD8665}" type="presParOf" srcId="{2514F5FB-B6DB-42CA-BA88-71E1D762F17F}" destId="{A45822D4-25D1-4C69-B23A-AD81CD089FE7}" srcOrd="0" destOrd="0" presId="urn:microsoft.com/office/officeart/2005/8/layout/hierarchy2"/>
    <dgm:cxn modelId="{0124417D-B669-49F4-95DA-AA8B1C9363FC}" type="presParOf" srcId="{2514F5FB-B6DB-42CA-BA88-71E1D762F17F}" destId="{00885037-174C-4141-A56D-2BFED3D68518}" srcOrd="1" destOrd="0" presId="urn:microsoft.com/office/officeart/2005/8/layout/hierarchy2"/>
    <dgm:cxn modelId="{F81CFCF7-DBCF-42E8-B7EF-53A88726DF24}" type="presParOf" srcId="{C61C5606-5C84-4177-B9A8-C0DFB2AC13F5}" destId="{56951FA3-CA4D-457D-B14C-A976E892B611}" srcOrd="8" destOrd="0" presId="urn:microsoft.com/office/officeart/2005/8/layout/hierarchy2"/>
    <dgm:cxn modelId="{4C927175-FC88-46D8-8500-C2D77318FB88}" type="presParOf" srcId="{56951FA3-CA4D-457D-B14C-A976E892B611}" destId="{818A03BD-7643-4119-94B4-1D87BA2B4238}" srcOrd="0" destOrd="0" presId="urn:microsoft.com/office/officeart/2005/8/layout/hierarchy2"/>
    <dgm:cxn modelId="{33ED53FD-FEC6-4006-8508-802C57004FDF}" type="presParOf" srcId="{C61C5606-5C84-4177-B9A8-C0DFB2AC13F5}" destId="{B3B1387D-B4F8-4719-93DD-46EC198DA61E}" srcOrd="9" destOrd="0" presId="urn:microsoft.com/office/officeart/2005/8/layout/hierarchy2"/>
    <dgm:cxn modelId="{5A4AB5CB-025F-4B35-9272-6A9623FD228B}" type="presParOf" srcId="{B3B1387D-B4F8-4719-93DD-46EC198DA61E}" destId="{CBF04AF2-DB04-4AB0-8CB9-9F0FEBC0DAEB}" srcOrd="0" destOrd="0" presId="urn:microsoft.com/office/officeart/2005/8/layout/hierarchy2"/>
    <dgm:cxn modelId="{1FA0F609-E0DB-4691-A499-05F0ACF5858E}" type="presParOf" srcId="{B3B1387D-B4F8-4719-93DD-46EC198DA61E}" destId="{C843B6B3-A79B-447F-A9CA-F415DFB57FD1}" srcOrd="1" destOrd="0" presId="urn:microsoft.com/office/officeart/2005/8/layout/hierarchy2"/>
    <dgm:cxn modelId="{10A905FB-9706-4E63-9813-90E749A74C24}" type="presParOf" srcId="{C61C5606-5C84-4177-B9A8-C0DFB2AC13F5}" destId="{9E3BCF7C-1A88-4814-9EA0-83EE17E45AB1}" srcOrd="10" destOrd="0" presId="urn:microsoft.com/office/officeart/2005/8/layout/hierarchy2"/>
    <dgm:cxn modelId="{9E4E2B58-EA68-4360-9149-211BD6E8891C}" type="presParOf" srcId="{9E3BCF7C-1A88-4814-9EA0-83EE17E45AB1}" destId="{D5FF6876-E4E4-4FB2-B6D6-21D05036136E}" srcOrd="0" destOrd="0" presId="urn:microsoft.com/office/officeart/2005/8/layout/hierarchy2"/>
    <dgm:cxn modelId="{234B23B0-1F9A-400D-B68E-CC7C2215F6BD}" type="presParOf" srcId="{C61C5606-5C84-4177-B9A8-C0DFB2AC13F5}" destId="{2DC8F9DD-6D95-4883-B82F-DDD6B9E0C5A6}" srcOrd="11" destOrd="0" presId="urn:microsoft.com/office/officeart/2005/8/layout/hierarchy2"/>
    <dgm:cxn modelId="{252C87D0-7DC0-4CBA-B333-1532D2E7F714}" type="presParOf" srcId="{2DC8F9DD-6D95-4883-B82F-DDD6B9E0C5A6}" destId="{6A24CAAF-16D6-4868-8488-2B30785ADC42}" srcOrd="0" destOrd="0" presId="urn:microsoft.com/office/officeart/2005/8/layout/hierarchy2"/>
    <dgm:cxn modelId="{5219DE5E-BACE-417C-9920-7EBFC59BA069}" type="presParOf" srcId="{2DC8F9DD-6D95-4883-B82F-DDD6B9E0C5A6}" destId="{8F6D3E3A-0241-4258-9165-885AAD4C4DE0}" srcOrd="1" destOrd="0" presId="urn:microsoft.com/office/officeart/2005/8/layout/hierarchy2"/>
    <dgm:cxn modelId="{622AECF9-760A-4518-AB26-979B71A87B4E}" type="presParOf" srcId="{C61C5606-5C84-4177-B9A8-C0DFB2AC13F5}" destId="{4C2E2DB6-C557-46B4-93B0-8FD94582C95C}" srcOrd="12" destOrd="0" presId="urn:microsoft.com/office/officeart/2005/8/layout/hierarchy2"/>
    <dgm:cxn modelId="{2066932F-7F3A-4331-82D6-6858493337DE}" type="presParOf" srcId="{4C2E2DB6-C557-46B4-93B0-8FD94582C95C}" destId="{8DD1F26A-F347-4CEF-9A40-C73F9E540946}" srcOrd="0" destOrd="0" presId="urn:microsoft.com/office/officeart/2005/8/layout/hierarchy2"/>
    <dgm:cxn modelId="{E9CD38C2-866F-46D9-9B85-2FB9750031AD}" type="presParOf" srcId="{C61C5606-5C84-4177-B9A8-C0DFB2AC13F5}" destId="{0CC078AA-4AB8-4CB0-B20C-794A5554A6DF}" srcOrd="13" destOrd="0" presId="urn:microsoft.com/office/officeart/2005/8/layout/hierarchy2"/>
    <dgm:cxn modelId="{391975FB-DD18-4718-89E2-7B3419198C62}" type="presParOf" srcId="{0CC078AA-4AB8-4CB0-B20C-794A5554A6DF}" destId="{1F9DBF20-5D65-49EB-80A1-5D2547BD2F15}" srcOrd="0" destOrd="0" presId="urn:microsoft.com/office/officeart/2005/8/layout/hierarchy2"/>
    <dgm:cxn modelId="{A2D23B03-CA95-45FC-B410-E369B985CA09}" type="presParOf" srcId="{0CC078AA-4AB8-4CB0-B20C-794A5554A6DF}" destId="{9D4B84D1-E07A-483E-B4C0-2B424E3EAB81}" srcOrd="1" destOrd="0" presId="urn:microsoft.com/office/officeart/2005/8/layout/hierarchy2"/>
    <dgm:cxn modelId="{D658D049-F380-4062-B32C-9F0025C6BDE3}" type="presParOf" srcId="{C61C5606-5C84-4177-B9A8-C0DFB2AC13F5}" destId="{D5A5EB64-3543-46EA-B407-BD06AF9D2415}" srcOrd="14" destOrd="0" presId="urn:microsoft.com/office/officeart/2005/8/layout/hierarchy2"/>
    <dgm:cxn modelId="{6308ECB6-05E0-4264-8340-0E482FADC88C}" type="presParOf" srcId="{D5A5EB64-3543-46EA-B407-BD06AF9D2415}" destId="{D28D0B27-E67B-4A08-9D13-39DAC44E463D}" srcOrd="0" destOrd="0" presId="urn:microsoft.com/office/officeart/2005/8/layout/hierarchy2"/>
    <dgm:cxn modelId="{A7AD7EAC-3B42-4368-82ED-11808F19B2D9}" type="presParOf" srcId="{C61C5606-5C84-4177-B9A8-C0DFB2AC13F5}" destId="{03523CE3-1BFA-4CF5-8DE4-8B2175389D27}" srcOrd="15" destOrd="0" presId="urn:microsoft.com/office/officeart/2005/8/layout/hierarchy2"/>
    <dgm:cxn modelId="{44B3E73B-BEF9-4726-8E36-A6660BB43AE6}" type="presParOf" srcId="{03523CE3-1BFA-4CF5-8DE4-8B2175389D27}" destId="{BE6A853C-FDA4-4807-896D-1FC33ADA4966}" srcOrd="0" destOrd="0" presId="urn:microsoft.com/office/officeart/2005/8/layout/hierarchy2"/>
    <dgm:cxn modelId="{56C5065D-AA62-4F33-AACE-7BB939DBDFA7}" type="presParOf" srcId="{03523CE3-1BFA-4CF5-8DE4-8B2175389D27}" destId="{78236CA9-B16E-4110-994E-ED4BDC378DB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74EF09-19F0-4244-878B-C2F66E19EE0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9913662-E1C2-4ECB-A53F-557517EFD884}">
      <dgm:prSet phldrT="[Text]"/>
      <dgm:spPr>
        <a:solidFill>
          <a:srgbClr val="2C81BD"/>
        </a:solidFill>
        <a:ln>
          <a:solidFill>
            <a:srgbClr val="003D67"/>
          </a:solidFill>
        </a:ln>
      </dgm:spPr>
      <dgm:t>
        <a:bodyPr/>
        <a:lstStyle/>
        <a:p>
          <a:r>
            <a:rPr lang="en-GB" b="1" dirty="0" smtClean="0"/>
            <a:t>Associated with increasing LOS*</a:t>
          </a:r>
          <a:endParaRPr lang="en-GB" b="1" dirty="0"/>
        </a:p>
      </dgm:t>
    </dgm:pt>
    <dgm:pt modelId="{B4B10F44-D533-43B7-9E88-248A88A747C3}" type="parTrans" cxnId="{27EA4058-EF40-44A3-92CA-A84EBA91CB9E}">
      <dgm:prSet/>
      <dgm:spPr/>
      <dgm:t>
        <a:bodyPr/>
        <a:lstStyle/>
        <a:p>
          <a:endParaRPr lang="en-GB"/>
        </a:p>
      </dgm:t>
    </dgm:pt>
    <dgm:pt modelId="{2A942340-CB3C-4CD4-859A-1D6A5343C8CB}" type="sibTrans" cxnId="{27EA4058-EF40-44A3-92CA-A84EBA91CB9E}">
      <dgm:prSet/>
      <dgm:spPr/>
      <dgm:t>
        <a:bodyPr/>
        <a:lstStyle/>
        <a:p>
          <a:endParaRPr lang="en-GB"/>
        </a:p>
      </dgm:t>
    </dgm:pt>
    <dgm:pt modelId="{808A54E0-FB7F-437B-BD36-437DAF7B435E}">
      <dgm:prSet phldrT="[Text]" custT="1"/>
      <dgm:spPr>
        <a:solidFill>
          <a:srgbClr val="D6C4E2"/>
        </a:solidFill>
      </dgm:spPr>
      <dgm:t>
        <a:bodyPr/>
        <a:lstStyle/>
        <a:p>
          <a:r>
            <a:rPr lang="en-GB" sz="1600" b="1" dirty="0" smtClean="0">
              <a:solidFill>
                <a:schemeClr val="tx2"/>
              </a:solidFill>
            </a:rPr>
            <a:t>Age</a:t>
          </a:r>
          <a:endParaRPr lang="en-GB" sz="1600" b="1" dirty="0">
            <a:solidFill>
              <a:schemeClr val="tx2"/>
            </a:solidFill>
          </a:endParaRPr>
        </a:p>
      </dgm:t>
    </dgm:pt>
    <dgm:pt modelId="{09F7FF04-21AD-40DF-BF1F-ECF60E718ABE}" type="parTrans" cxnId="{25361E84-7689-4AF2-B7E3-E2C43EB3E961}">
      <dgm:prSet/>
      <dgm:spPr>
        <a:solidFill>
          <a:srgbClr val="C7DCE9">
            <a:alpha val="52000"/>
          </a:srgbClr>
        </a:solidFill>
      </dgm:spPr>
      <dgm:t>
        <a:bodyPr/>
        <a:lstStyle/>
        <a:p>
          <a:endParaRPr lang="en-GB"/>
        </a:p>
      </dgm:t>
    </dgm:pt>
    <dgm:pt modelId="{9FDC471B-0D57-4FEB-A08D-710BE1A9030B}" type="sibTrans" cxnId="{25361E84-7689-4AF2-B7E3-E2C43EB3E961}">
      <dgm:prSet/>
      <dgm:spPr/>
      <dgm:t>
        <a:bodyPr/>
        <a:lstStyle/>
        <a:p>
          <a:endParaRPr lang="en-GB"/>
        </a:p>
      </dgm:t>
    </dgm:pt>
    <dgm:pt modelId="{172F3B52-EE69-48A4-81F1-A7DE4BA7EB6B}">
      <dgm:prSet phldrT="[Text]" custT="1"/>
      <dgm:spPr>
        <a:solidFill>
          <a:srgbClr val="D6C4E2"/>
        </a:solidFill>
      </dgm:spPr>
      <dgm:t>
        <a:bodyPr/>
        <a:lstStyle/>
        <a:p>
          <a:r>
            <a:rPr lang="en-GB" sz="1600" b="1" dirty="0" smtClean="0">
              <a:solidFill>
                <a:schemeClr val="tx2"/>
              </a:solidFill>
            </a:rPr>
            <a:t>Number of comorbidities</a:t>
          </a:r>
          <a:endParaRPr lang="en-GB" sz="1600" b="1" dirty="0">
            <a:solidFill>
              <a:schemeClr val="tx2"/>
            </a:solidFill>
          </a:endParaRPr>
        </a:p>
      </dgm:t>
    </dgm:pt>
    <dgm:pt modelId="{FA125B46-0FEF-4F0D-A6EA-7B205C0CF536}" type="parTrans" cxnId="{5E6DF357-A361-4970-A807-215FEFBF9D32}">
      <dgm:prSet/>
      <dgm:spPr>
        <a:solidFill>
          <a:srgbClr val="C7DCE9">
            <a:alpha val="52000"/>
          </a:srgbClr>
        </a:solidFill>
      </dgm:spPr>
      <dgm:t>
        <a:bodyPr/>
        <a:lstStyle/>
        <a:p>
          <a:endParaRPr lang="en-GB"/>
        </a:p>
      </dgm:t>
    </dgm:pt>
    <dgm:pt modelId="{A94F4410-B82D-4490-BD0A-41D1929769BF}" type="sibTrans" cxnId="{5E6DF357-A361-4970-A807-215FEFBF9D32}">
      <dgm:prSet/>
      <dgm:spPr/>
      <dgm:t>
        <a:bodyPr/>
        <a:lstStyle/>
        <a:p>
          <a:endParaRPr lang="en-GB"/>
        </a:p>
      </dgm:t>
    </dgm:pt>
    <dgm:pt modelId="{840838E7-8A32-4F75-888F-72BC738594DD}">
      <dgm:prSet phldrT="[Text]" custT="1"/>
      <dgm:spPr>
        <a:solidFill>
          <a:srgbClr val="D6C4E2"/>
        </a:solidFill>
      </dgm:spPr>
      <dgm:t>
        <a:bodyPr/>
        <a:lstStyle/>
        <a:p>
          <a:r>
            <a:rPr lang="en-GB" sz="1600" b="1" dirty="0" smtClean="0">
              <a:solidFill>
                <a:schemeClr val="tx2"/>
              </a:solidFill>
            </a:rPr>
            <a:t>Chest x-ray consolidation</a:t>
          </a:r>
          <a:endParaRPr lang="en-GB" sz="1600" b="1" dirty="0">
            <a:solidFill>
              <a:schemeClr val="tx2"/>
            </a:solidFill>
          </a:endParaRPr>
        </a:p>
      </dgm:t>
    </dgm:pt>
    <dgm:pt modelId="{A98D1939-E334-4467-B032-FFA84DB8A7D3}" type="parTrans" cxnId="{535B8F28-6D5A-4478-A821-FDAFB6822F20}">
      <dgm:prSet/>
      <dgm:spPr>
        <a:solidFill>
          <a:srgbClr val="C7DCE9">
            <a:alpha val="52000"/>
          </a:srgbClr>
        </a:solidFill>
      </dgm:spPr>
      <dgm:t>
        <a:bodyPr/>
        <a:lstStyle/>
        <a:p>
          <a:endParaRPr lang="en-GB"/>
        </a:p>
      </dgm:t>
    </dgm:pt>
    <dgm:pt modelId="{C2D9092D-2D39-491D-9EBF-2F25D80FB06B}" type="sibTrans" cxnId="{535B8F28-6D5A-4478-A821-FDAFB6822F20}">
      <dgm:prSet/>
      <dgm:spPr/>
      <dgm:t>
        <a:bodyPr/>
        <a:lstStyle/>
        <a:p>
          <a:endParaRPr lang="en-GB"/>
        </a:p>
      </dgm:t>
    </dgm:pt>
    <dgm:pt modelId="{71CBDADE-A59F-498A-BD98-175F170C0506}">
      <dgm:prSet phldrT="[Text]"/>
      <dgm:spPr>
        <a:solidFill>
          <a:srgbClr val="D6C4E2"/>
        </a:solidFill>
      </dgm:spPr>
      <dgm:t>
        <a:bodyPr/>
        <a:lstStyle/>
        <a:p>
          <a:r>
            <a:rPr lang="en-GB" b="1" dirty="0" smtClean="0">
              <a:solidFill>
                <a:schemeClr val="tx2"/>
              </a:solidFill>
            </a:rPr>
            <a:t>Higher MRC and DECAF score</a:t>
          </a:r>
          <a:endParaRPr lang="en-GB" b="1" dirty="0">
            <a:solidFill>
              <a:schemeClr val="tx2"/>
            </a:solidFill>
          </a:endParaRPr>
        </a:p>
      </dgm:t>
    </dgm:pt>
    <dgm:pt modelId="{F19FA621-8AF7-41A7-AE6C-AF108D4F3AA3}" type="parTrans" cxnId="{8A39650C-E5C5-49B5-940D-DCCB31A85B9C}">
      <dgm:prSet/>
      <dgm:spPr>
        <a:solidFill>
          <a:srgbClr val="C7DCE9">
            <a:alpha val="52000"/>
          </a:srgbClr>
        </a:solidFill>
      </dgm:spPr>
      <dgm:t>
        <a:bodyPr/>
        <a:lstStyle/>
        <a:p>
          <a:endParaRPr lang="en-GB"/>
        </a:p>
      </dgm:t>
    </dgm:pt>
    <dgm:pt modelId="{F38C0A76-FC4F-4B70-9D11-7E2E7654B729}" type="sibTrans" cxnId="{8A39650C-E5C5-49B5-940D-DCCB31A85B9C}">
      <dgm:prSet/>
      <dgm:spPr/>
      <dgm:t>
        <a:bodyPr/>
        <a:lstStyle/>
        <a:p>
          <a:endParaRPr lang="en-GB"/>
        </a:p>
      </dgm:t>
    </dgm:pt>
    <dgm:pt modelId="{EBE87E11-1662-427C-AFC6-05073906902C}">
      <dgm:prSet phldrT="[Text]"/>
      <dgm:spPr>
        <a:solidFill>
          <a:srgbClr val="D6C4E2"/>
        </a:solidFill>
      </dgm:spPr>
      <dgm:t>
        <a:bodyPr/>
        <a:lstStyle/>
        <a:p>
          <a:r>
            <a:rPr lang="en-GB" b="1" dirty="0" smtClean="0">
              <a:solidFill>
                <a:schemeClr val="tx2"/>
              </a:solidFill>
            </a:rPr>
            <a:t>Higher GOLD stage</a:t>
          </a:r>
          <a:endParaRPr lang="en-GB" b="1" dirty="0">
            <a:solidFill>
              <a:schemeClr val="tx2"/>
            </a:solidFill>
          </a:endParaRPr>
        </a:p>
      </dgm:t>
    </dgm:pt>
    <dgm:pt modelId="{9564727F-34E3-4D3E-B7A1-39897CA53E42}" type="parTrans" cxnId="{82BDB987-F86C-4A86-9EA2-4C6AD6A098C8}">
      <dgm:prSet/>
      <dgm:spPr>
        <a:solidFill>
          <a:srgbClr val="C7DCE9">
            <a:alpha val="52000"/>
          </a:srgbClr>
        </a:solidFill>
      </dgm:spPr>
      <dgm:t>
        <a:bodyPr/>
        <a:lstStyle/>
        <a:p>
          <a:endParaRPr lang="en-GB"/>
        </a:p>
      </dgm:t>
    </dgm:pt>
    <dgm:pt modelId="{F13814EC-54CE-4772-8980-351680969D02}" type="sibTrans" cxnId="{82BDB987-F86C-4A86-9EA2-4C6AD6A098C8}">
      <dgm:prSet/>
      <dgm:spPr/>
      <dgm:t>
        <a:bodyPr/>
        <a:lstStyle/>
        <a:p>
          <a:endParaRPr lang="en-GB"/>
        </a:p>
      </dgm:t>
    </dgm:pt>
    <dgm:pt modelId="{F87F50B9-7DAF-40A9-BDB0-E58BC7E048AD}">
      <dgm:prSet phldrT="[Text]"/>
      <dgm:spPr>
        <a:solidFill>
          <a:srgbClr val="D6C4E2"/>
        </a:solidFill>
      </dgm:spPr>
      <dgm:t>
        <a:bodyPr/>
        <a:lstStyle/>
        <a:p>
          <a:r>
            <a:rPr lang="en-GB" b="1" dirty="0" smtClean="0">
              <a:solidFill>
                <a:schemeClr val="tx2"/>
              </a:solidFill>
            </a:rPr>
            <a:t>Receipt of NIV</a:t>
          </a:r>
          <a:endParaRPr lang="en-GB" b="1" dirty="0">
            <a:solidFill>
              <a:schemeClr val="tx2"/>
            </a:solidFill>
          </a:endParaRPr>
        </a:p>
      </dgm:t>
    </dgm:pt>
    <dgm:pt modelId="{A65494B4-7E10-41AF-97BA-FD4A38C81E02}" type="parTrans" cxnId="{02A42D4B-58C9-4001-AB24-C78F646FCB2F}">
      <dgm:prSet/>
      <dgm:spPr>
        <a:solidFill>
          <a:srgbClr val="C7DCE9">
            <a:alpha val="52000"/>
          </a:srgbClr>
        </a:solidFill>
      </dgm:spPr>
      <dgm:t>
        <a:bodyPr/>
        <a:lstStyle/>
        <a:p>
          <a:endParaRPr lang="en-GB"/>
        </a:p>
      </dgm:t>
    </dgm:pt>
    <dgm:pt modelId="{40158300-C3BC-46F9-ADBA-52C25660DBB6}" type="sibTrans" cxnId="{02A42D4B-58C9-4001-AB24-C78F646FCB2F}">
      <dgm:prSet/>
      <dgm:spPr/>
      <dgm:t>
        <a:bodyPr/>
        <a:lstStyle/>
        <a:p>
          <a:endParaRPr lang="en-GB"/>
        </a:p>
      </dgm:t>
    </dgm:pt>
    <dgm:pt modelId="{39397CCA-0F79-4376-ACA3-D188461CDEE5}">
      <dgm:prSet phldrT="[Text]"/>
      <dgm:spPr>
        <a:solidFill>
          <a:srgbClr val="D6C4E2"/>
        </a:solidFill>
      </dgm:spPr>
      <dgm:t>
        <a:bodyPr/>
        <a:lstStyle/>
        <a:p>
          <a:r>
            <a:rPr lang="en-GB" b="1" dirty="0" smtClean="0">
              <a:solidFill>
                <a:schemeClr val="tx2"/>
              </a:solidFill>
            </a:rPr>
            <a:t>Lower pH</a:t>
          </a:r>
          <a:endParaRPr lang="en-GB" b="1" dirty="0">
            <a:solidFill>
              <a:schemeClr val="tx2"/>
            </a:solidFill>
          </a:endParaRPr>
        </a:p>
      </dgm:t>
    </dgm:pt>
    <dgm:pt modelId="{2FA492C8-EADD-4EDE-B6D4-2F3BA86C11B6}" type="sibTrans" cxnId="{B4D5CA30-8CFC-43A2-B5D1-3B1826677B2F}">
      <dgm:prSet/>
      <dgm:spPr/>
      <dgm:t>
        <a:bodyPr/>
        <a:lstStyle/>
        <a:p>
          <a:endParaRPr lang="en-GB"/>
        </a:p>
      </dgm:t>
    </dgm:pt>
    <dgm:pt modelId="{016518DA-EC84-46D7-9090-1A62B44FC9E9}" type="parTrans" cxnId="{B4D5CA30-8CFC-43A2-B5D1-3B1826677B2F}">
      <dgm:prSet/>
      <dgm:spPr>
        <a:solidFill>
          <a:srgbClr val="C7DCE9">
            <a:alpha val="52000"/>
          </a:srgbClr>
        </a:solidFill>
      </dgm:spPr>
      <dgm:t>
        <a:bodyPr/>
        <a:lstStyle/>
        <a:p>
          <a:endParaRPr lang="en-GB"/>
        </a:p>
      </dgm:t>
    </dgm:pt>
    <dgm:pt modelId="{919071BD-DEA9-4779-851C-15BC8EEB9DC4}" type="pres">
      <dgm:prSet presAssocID="{6D74EF09-19F0-4244-878B-C2F66E19EE0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646A61-86B0-42B4-B432-9ED555E5FAEB}" type="pres">
      <dgm:prSet presAssocID="{29913662-E1C2-4ECB-A53F-557517EFD884}" presName="centerShape" presStyleLbl="node0" presStyleIdx="0" presStyleCnt="1"/>
      <dgm:spPr/>
      <dgm:t>
        <a:bodyPr/>
        <a:lstStyle/>
        <a:p>
          <a:endParaRPr lang="en-GB"/>
        </a:p>
      </dgm:t>
    </dgm:pt>
    <dgm:pt modelId="{CAB3AAF6-746A-4697-B89B-FD1F369A6477}" type="pres">
      <dgm:prSet presAssocID="{09F7FF04-21AD-40DF-BF1F-ECF60E718ABE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182367B1-A0E0-4CE3-A1E8-2AED9ABA076A}" type="pres">
      <dgm:prSet presAssocID="{808A54E0-FB7F-437B-BD36-437DAF7B435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A0EA85-91C4-4BD4-9BE8-DD81CA174DE5}" type="pres">
      <dgm:prSet presAssocID="{FA125B46-0FEF-4F0D-A6EA-7B205C0CF536}" presName="parTrans" presStyleLbl="bgSibTrans2D1" presStyleIdx="1" presStyleCnt="7"/>
      <dgm:spPr/>
      <dgm:t>
        <a:bodyPr/>
        <a:lstStyle/>
        <a:p>
          <a:endParaRPr lang="en-US"/>
        </a:p>
      </dgm:t>
    </dgm:pt>
    <dgm:pt modelId="{BC0F1DE7-B3D1-4C00-8E10-06A05478AB88}" type="pres">
      <dgm:prSet presAssocID="{172F3B52-EE69-48A4-81F1-A7DE4BA7EB6B}" presName="node" presStyleLbl="node1" presStyleIdx="1" presStyleCnt="7" custScaleX="1291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C0EFB0-0A5A-43BF-87B2-645408B9ECEE}" type="pres">
      <dgm:prSet presAssocID="{A98D1939-E334-4467-B032-FFA84DB8A7D3}" presName="parTrans" presStyleLbl="bgSibTrans2D1" presStyleIdx="2" presStyleCnt="7"/>
      <dgm:spPr/>
      <dgm:t>
        <a:bodyPr/>
        <a:lstStyle/>
        <a:p>
          <a:endParaRPr lang="en-US"/>
        </a:p>
      </dgm:t>
    </dgm:pt>
    <dgm:pt modelId="{2C0FF455-E7D1-4354-B764-18CC86BF2FE0}" type="pres">
      <dgm:prSet presAssocID="{840838E7-8A32-4F75-888F-72BC738594DD}" presName="node" presStyleLbl="node1" presStyleIdx="2" presStyleCnt="7" custScaleX="1260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419D1F-3463-4A88-BCC7-549DB1013CD3}" type="pres">
      <dgm:prSet presAssocID="{F19FA621-8AF7-41A7-AE6C-AF108D4F3AA3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D9E745C9-3435-4488-B749-ED73BD48CCB7}" type="pres">
      <dgm:prSet presAssocID="{71CBDADE-A59F-498A-BD98-175F170C050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F5A7F3-1449-4D3C-8C50-3E71165A4A55}" type="pres">
      <dgm:prSet presAssocID="{9564727F-34E3-4D3E-B7A1-39897CA53E42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B794C7C0-7CC7-47D8-AC4E-B7C254F22052}" type="pres">
      <dgm:prSet presAssocID="{EBE87E11-1662-427C-AFC6-05073906902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58DB80-8240-4679-83AF-D21B907D32A6}" type="pres">
      <dgm:prSet presAssocID="{016518DA-EC84-46D7-9090-1A62B44FC9E9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6A0380DF-CCC3-442F-ACDA-F9281A751A58}" type="pres">
      <dgm:prSet presAssocID="{39397CCA-0F79-4376-ACA3-D188461CDEE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79DC14-25AA-4FF5-89E7-47C62CB55B38}" type="pres">
      <dgm:prSet presAssocID="{A65494B4-7E10-41AF-97BA-FD4A38C81E02}" presName="parTrans" presStyleLbl="bgSibTrans2D1" presStyleIdx="6" presStyleCnt="7"/>
      <dgm:spPr/>
      <dgm:t>
        <a:bodyPr/>
        <a:lstStyle/>
        <a:p>
          <a:endParaRPr lang="en-US"/>
        </a:p>
      </dgm:t>
    </dgm:pt>
    <dgm:pt modelId="{CF648287-C492-4C6D-89DE-704462C1EB65}" type="pres">
      <dgm:prSet presAssocID="{F87F50B9-7DAF-40A9-BDB0-E58BC7E048A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88A203-0B0A-4ABA-B8B4-EA998005BBC7}" type="presOf" srcId="{6D74EF09-19F0-4244-878B-C2F66E19EE03}" destId="{919071BD-DEA9-4779-851C-15BC8EEB9DC4}" srcOrd="0" destOrd="0" presId="urn:microsoft.com/office/officeart/2005/8/layout/radial4"/>
    <dgm:cxn modelId="{B4D5CA30-8CFC-43A2-B5D1-3B1826677B2F}" srcId="{29913662-E1C2-4ECB-A53F-557517EFD884}" destId="{39397CCA-0F79-4376-ACA3-D188461CDEE5}" srcOrd="5" destOrd="0" parTransId="{016518DA-EC84-46D7-9090-1A62B44FC9E9}" sibTransId="{2FA492C8-EADD-4EDE-B6D4-2F3BA86C11B6}"/>
    <dgm:cxn modelId="{88BACB43-CF32-4B74-8D88-955D56454AD2}" type="presOf" srcId="{A98D1939-E334-4467-B032-FFA84DB8A7D3}" destId="{62C0EFB0-0A5A-43BF-87B2-645408B9ECEE}" srcOrd="0" destOrd="0" presId="urn:microsoft.com/office/officeart/2005/8/layout/radial4"/>
    <dgm:cxn modelId="{D0DB9ED0-B3E3-483C-83F0-226F856D6559}" type="presOf" srcId="{F19FA621-8AF7-41A7-AE6C-AF108D4F3AA3}" destId="{03419D1F-3463-4A88-BCC7-549DB1013CD3}" srcOrd="0" destOrd="0" presId="urn:microsoft.com/office/officeart/2005/8/layout/radial4"/>
    <dgm:cxn modelId="{55533F5F-B67B-462A-8E14-5BF782A6606E}" type="presOf" srcId="{FA125B46-0FEF-4F0D-A6EA-7B205C0CF536}" destId="{83A0EA85-91C4-4BD4-9BE8-DD81CA174DE5}" srcOrd="0" destOrd="0" presId="urn:microsoft.com/office/officeart/2005/8/layout/radial4"/>
    <dgm:cxn modelId="{8A39650C-E5C5-49B5-940D-DCCB31A85B9C}" srcId="{29913662-E1C2-4ECB-A53F-557517EFD884}" destId="{71CBDADE-A59F-498A-BD98-175F170C0506}" srcOrd="3" destOrd="0" parTransId="{F19FA621-8AF7-41A7-AE6C-AF108D4F3AA3}" sibTransId="{F38C0A76-FC4F-4B70-9D11-7E2E7654B729}"/>
    <dgm:cxn modelId="{E88192B7-4E4E-41C2-9062-567F5905F447}" type="presOf" srcId="{09F7FF04-21AD-40DF-BF1F-ECF60E718ABE}" destId="{CAB3AAF6-746A-4697-B89B-FD1F369A6477}" srcOrd="0" destOrd="0" presId="urn:microsoft.com/office/officeart/2005/8/layout/radial4"/>
    <dgm:cxn modelId="{535B8F28-6D5A-4478-A821-FDAFB6822F20}" srcId="{29913662-E1C2-4ECB-A53F-557517EFD884}" destId="{840838E7-8A32-4F75-888F-72BC738594DD}" srcOrd="2" destOrd="0" parTransId="{A98D1939-E334-4467-B032-FFA84DB8A7D3}" sibTransId="{C2D9092D-2D39-491D-9EBF-2F25D80FB06B}"/>
    <dgm:cxn modelId="{1A48DECF-3FC8-4BF7-B09B-080EF9472840}" type="presOf" srcId="{A65494B4-7E10-41AF-97BA-FD4A38C81E02}" destId="{CB79DC14-25AA-4FF5-89E7-47C62CB55B38}" srcOrd="0" destOrd="0" presId="urn:microsoft.com/office/officeart/2005/8/layout/radial4"/>
    <dgm:cxn modelId="{2AC01C46-1D1F-425C-BB88-3C746D8CA18F}" type="presOf" srcId="{EBE87E11-1662-427C-AFC6-05073906902C}" destId="{B794C7C0-7CC7-47D8-AC4E-B7C254F22052}" srcOrd="0" destOrd="0" presId="urn:microsoft.com/office/officeart/2005/8/layout/radial4"/>
    <dgm:cxn modelId="{5E6DF357-A361-4970-A807-215FEFBF9D32}" srcId="{29913662-E1C2-4ECB-A53F-557517EFD884}" destId="{172F3B52-EE69-48A4-81F1-A7DE4BA7EB6B}" srcOrd="1" destOrd="0" parTransId="{FA125B46-0FEF-4F0D-A6EA-7B205C0CF536}" sibTransId="{A94F4410-B82D-4490-BD0A-41D1929769BF}"/>
    <dgm:cxn modelId="{82D2FB4D-F347-492B-BA82-C5EF9AB75F26}" type="presOf" srcId="{9564727F-34E3-4D3E-B7A1-39897CA53E42}" destId="{44F5A7F3-1449-4D3C-8C50-3E71165A4A55}" srcOrd="0" destOrd="0" presId="urn:microsoft.com/office/officeart/2005/8/layout/radial4"/>
    <dgm:cxn modelId="{BC66982C-184A-45F0-9394-CFBBC23B9401}" type="presOf" srcId="{39397CCA-0F79-4376-ACA3-D188461CDEE5}" destId="{6A0380DF-CCC3-442F-ACDA-F9281A751A58}" srcOrd="0" destOrd="0" presId="urn:microsoft.com/office/officeart/2005/8/layout/radial4"/>
    <dgm:cxn modelId="{02A42D4B-58C9-4001-AB24-C78F646FCB2F}" srcId="{29913662-E1C2-4ECB-A53F-557517EFD884}" destId="{F87F50B9-7DAF-40A9-BDB0-E58BC7E048AD}" srcOrd="6" destOrd="0" parTransId="{A65494B4-7E10-41AF-97BA-FD4A38C81E02}" sibTransId="{40158300-C3BC-46F9-ADBA-52C25660DBB6}"/>
    <dgm:cxn modelId="{27EA4058-EF40-44A3-92CA-A84EBA91CB9E}" srcId="{6D74EF09-19F0-4244-878B-C2F66E19EE03}" destId="{29913662-E1C2-4ECB-A53F-557517EFD884}" srcOrd="0" destOrd="0" parTransId="{B4B10F44-D533-43B7-9E88-248A88A747C3}" sibTransId="{2A942340-CB3C-4CD4-859A-1D6A5343C8CB}"/>
    <dgm:cxn modelId="{F3F49DEC-D1D4-4A07-98C4-24DEE37AF5F0}" type="presOf" srcId="{29913662-E1C2-4ECB-A53F-557517EFD884}" destId="{D4646A61-86B0-42B4-B432-9ED555E5FAEB}" srcOrd="0" destOrd="0" presId="urn:microsoft.com/office/officeart/2005/8/layout/radial4"/>
    <dgm:cxn modelId="{D63CD8AD-2987-4F19-B52E-9B7F3EB74BF8}" type="presOf" srcId="{808A54E0-FB7F-437B-BD36-437DAF7B435E}" destId="{182367B1-A0E0-4CE3-A1E8-2AED9ABA076A}" srcOrd="0" destOrd="0" presId="urn:microsoft.com/office/officeart/2005/8/layout/radial4"/>
    <dgm:cxn modelId="{01AD0B92-4EA3-4C08-A159-91F199177E9C}" type="presOf" srcId="{840838E7-8A32-4F75-888F-72BC738594DD}" destId="{2C0FF455-E7D1-4354-B764-18CC86BF2FE0}" srcOrd="0" destOrd="0" presId="urn:microsoft.com/office/officeart/2005/8/layout/radial4"/>
    <dgm:cxn modelId="{25361E84-7689-4AF2-B7E3-E2C43EB3E961}" srcId="{29913662-E1C2-4ECB-A53F-557517EFD884}" destId="{808A54E0-FB7F-437B-BD36-437DAF7B435E}" srcOrd="0" destOrd="0" parTransId="{09F7FF04-21AD-40DF-BF1F-ECF60E718ABE}" sibTransId="{9FDC471B-0D57-4FEB-A08D-710BE1A9030B}"/>
    <dgm:cxn modelId="{0B2A058B-878D-4867-ACB4-18DFA1D93104}" type="presOf" srcId="{F87F50B9-7DAF-40A9-BDB0-E58BC7E048AD}" destId="{CF648287-C492-4C6D-89DE-704462C1EB65}" srcOrd="0" destOrd="0" presId="urn:microsoft.com/office/officeart/2005/8/layout/radial4"/>
    <dgm:cxn modelId="{9AFF1F8C-8236-4AC5-8FF1-63A9DDCC74A5}" type="presOf" srcId="{016518DA-EC84-46D7-9090-1A62B44FC9E9}" destId="{1558DB80-8240-4679-83AF-D21B907D32A6}" srcOrd="0" destOrd="0" presId="urn:microsoft.com/office/officeart/2005/8/layout/radial4"/>
    <dgm:cxn modelId="{3BBDC43D-A6C8-46FF-978A-C7D54E38E78A}" type="presOf" srcId="{71CBDADE-A59F-498A-BD98-175F170C0506}" destId="{D9E745C9-3435-4488-B749-ED73BD48CCB7}" srcOrd="0" destOrd="0" presId="urn:microsoft.com/office/officeart/2005/8/layout/radial4"/>
    <dgm:cxn modelId="{82BDB987-F86C-4A86-9EA2-4C6AD6A098C8}" srcId="{29913662-E1C2-4ECB-A53F-557517EFD884}" destId="{EBE87E11-1662-427C-AFC6-05073906902C}" srcOrd="4" destOrd="0" parTransId="{9564727F-34E3-4D3E-B7A1-39897CA53E42}" sibTransId="{F13814EC-54CE-4772-8980-351680969D02}"/>
    <dgm:cxn modelId="{E766FAD9-FCA0-46E5-8629-9CDB730C3A3A}" type="presOf" srcId="{172F3B52-EE69-48A4-81F1-A7DE4BA7EB6B}" destId="{BC0F1DE7-B3D1-4C00-8E10-06A05478AB88}" srcOrd="0" destOrd="0" presId="urn:microsoft.com/office/officeart/2005/8/layout/radial4"/>
    <dgm:cxn modelId="{DD71911B-294A-4A61-B48D-77775B8EA57C}" type="presParOf" srcId="{919071BD-DEA9-4779-851C-15BC8EEB9DC4}" destId="{D4646A61-86B0-42B4-B432-9ED555E5FAEB}" srcOrd="0" destOrd="0" presId="urn:microsoft.com/office/officeart/2005/8/layout/radial4"/>
    <dgm:cxn modelId="{9928268D-0C80-4F2A-A226-8D0F1F6A8373}" type="presParOf" srcId="{919071BD-DEA9-4779-851C-15BC8EEB9DC4}" destId="{CAB3AAF6-746A-4697-B89B-FD1F369A6477}" srcOrd="1" destOrd="0" presId="urn:microsoft.com/office/officeart/2005/8/layout/radial4"/>
    <dgm:cxn modelId="{845ED607-B740-4F21-BF22-37003D57E69A}" type="presParOf" srcId="{919071BD-DEA9-4779-851C-15BC8EEB9DC4}" destId="{182367B1-A0E0-4CE3-A1E8-2AED9ABA076A}" srcOrd="2" destOrd="0" presId="urn:microsoft.com/office/officeart/2005/8/layout/radial4"/>
    <dgm:cxn modelId="{DB207E73-FB58-4B1F-8912-742E3927489F}" type="presParOf" srcId="{919071BD-DEA9-4779-851C-15BC8EEB9DC4}" destId="{83A0EA85-91C4-4BD4-9BE8-DD81CA174DE5}" srcOrd="3" destOrd="0" presId="urn:microsoft.com/office/officeart/2005/8/layout/radial4"/>
    <dgm:cxn modelId="{A593E32A-70D1-40BB-8E77-37415D30B315}" type="presParOf" srcId="{919071BD-DEA9-4779-851C-15BC8EEB9DC4}" destId="{BC0F1DE7-B3D1-4C00-8E10-06A05478AB88}" srcOrd="4" destOrd="0" presId="urn:microsoft.com/office/officeart/2005/8/layout/radial4"/>
    <dgm:cxn modelId="{03655C68-E2E9-48C6-844F-0288E98D1A3B}" type="presParOf" srcId="{919071BD-DEA9-4779-851C-15BC8EEB9DC4}" destId="{62C0EFB0-0A5A-43BF-87B2-645408B9ECEE}" srcOrd="5" destOrd="0" presId="urn:microsoft.com/office/officeart/2005/8/layout/radial4"/>
    <dgm:cxn modelId="{9DB1809F-399D-47A5-AFC9-9FC5A3A04DC3}" type="presParOf" srcId="{919071BD-DEA9-4779-851C-15BC8EEB9DC4}" destId="{2C0FF455-E7D1-4354-B764-18CC86BF2FE0}" srcOrd="6" destOrd="0" presId="urn:microsoft.com/office/officeart/2005/8/layout/radial4"/>
    <dgm:cxn modelId="{940B2ACE-149D-474E-B452-DAD8588FC028}" type="presParOf" srcId="{919071BD-DEA9-4779-851C-15BC8EEB9DC4}" destId="{03419D1F-3463-4A88-BCC7-549DB1013CD3}" srcOrd="7" destOrd="0" presId="urn:microsoft.com/office/officeart/2005/8/layout/radial4"/>
    <dgm:cxn modelId="{F150AC79-E51F-4365-A228-0C7F3EDA222A}" type="presParOf" srcId="{919071BD-DEA9-4779-851C-15BC8EEB9DC4}" destId="{D9E745C9-3435-4488-B749-ED73BD48CCB7}" srcOrd="8" destOrd="0" presId="urn:microsoft.com/office/officeart/2005/8/layout/radial4"/>
    <dgm:cxn modelId="{EE550970-39E3-4A32-B6E1-3D6A6D0EB7CD}" type="presParOf" srcId="{919071BD-DEA9-4779-851C-15BC8EEB9DC4}" destId="{44F5A7F3-1449-4D3C-8C50-3E71165A4A55}" srcOrd="9" destOrd="0" presId="urn:microsoft.com/office/officeart/2005/8/layout/radial4"/>
    <dgm:cxn modelId="{17EB5DA4-A405-4979-9E18-EBCD5D545611}" type="presParOf" srcId="{919071BD-DEA9-4779-851C-15BC8EEB9DC4}" destId="{B794C7C0-7CC7-47D8-AC4E-B7C254F22052}" srcOrd="10" destOrd="0" presId="urn:microsoft.com/office/officeart/2005/8/layout/radial4"/>
    <dgm:cxn modelId="{BBCB570D-895B-47D2-824E-C0AE1108F785}" type="presParOf" srcId="{919071BD-DEA9-4779-851C-15BC8EEB9DC4}" destId="{1558DB80-8240-4679-83AF-D21B907D32A6}" srcOrd="11" destOrd="0" presId="urn:microsoft.com/office/officeart/2005/8/layout/radial4"/>
    <dgm:cxn modelId="{6EE03569-8992-4168-8ED6-9444C209F797}" type="presParOf" srcId="{919071BD-DEA9-4779-851C-15BC8EEB9DC4}" destId="{6A0380DF-CCC3-442F-ACDA-F9281A751A58}" srcOrd="12" destOrd="0" presId="urn:microsoft.com/office/officeart/2005/8/layout/radial4"/>
    <dgm:cxn modelId="{F1C60618-7B51-4592-B525-0D558D176598}" type="presParOf" srcId="{919071BD-DEA9-4779-851C-15BC8EEB9DC4}" destId="{CB79DC14-25AA-4FF5-89E7-47C62CB55B38}" srcOrd="13" destOrd="0" presId="urn:microsoft.com/office/officeart/2005/8/layout/radial4"/>
    <dgm:cxn modelId="{204AE9AC-FB48-486D-B344-5DB612F659E5}" type="presParOf" srcId="{919071BD-DEA9-4779-851C-15BC8EEB9DC4}" destId="{CF648287-C492-4C6D-89DE-704462C1EB65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547128-8481-4BD0-B741-1109E55BD8C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EC5E9A1-FC06-49AA-9F30-559D5B2476D6}">
      <dgm:prSet phldrT="[Text]" custT="1"/>
      <dgm:spPr/>
      <dgm:t>
        <a:bodyPr/>
        <a:lstStyle/>
        <a:p>
          <a:r>
            <a:rPr lang="en-GB" sz="2800" b="1" dirty="0"/>
            <a:t>S</a:t>
          </a:r>
        </a:p>
      </dgm:t>
    </dgm:pt>
    <dgm:pt modelId="{11AD1038-95D4-4F82-A76D-BF734CA6B3FF}" type="parTrans" cxnId="{17A0EB21-EA2D-4845-82F2-61DD3DE65900}">
      <dgm:prSet/>
      <dgm:spPr/>
      <dgm:t>
        <a:bodyPr/>
        <a:lstStyle/>
        <a:p>
          <a:endParaRPr lang="en-GB"/>
        </a:p>
      </dgm:t>
    </dgm:pt>
    <dgm:pt modelId="{09B6A637-59D8-4D3C-ADDB-0A48C5876468}" type="sibTrans" cxnId="{17A0EB21-EA2D-4845-82F2-61DD3DE65900}">
      <dgm:prSet/>
      <dgm:spPr/>
      <dgm:t>
        <a:bodyPr/>
        <a:lstStyle/>
        <a:p>
          <a:endParaRPr lang="en-GB"/>
        </a:p>
      </dgm:t>
    </dgm:pt>
    <dgm:pt modelId="{A47C9632-46A4-4D92-8E4C-09D5ABD18DAC}">
      <dgm:prSet phldrT="[Text]" custT="1"/>
      <dgm:spPr/>
      <dgm:t>
        <a:bodyPr/>
        <a:lstStyle/>
        <a:p>
          <a:r>
            <a:rPr lang="en-GB" sz="2800" dirty="0"/>
            <a:t>Specific</a:t>
          </a:r>
          <a:endParaRPr lang="en-GB" sz="3400" dirty="0"/>
        </a:p>
      </dgm:t>
    </dgm:pt>
    <dgm:pt modelId="{8B873B57-AB8C-4DA8-851B-AF446B3000E5}" type="parTrans" cxnId="{60922C1C-4761-4D8B-BBD9-1CD18C83F0B4}">
      <dgm:prSet/>
      <dgm:spPr/>
      <dgm:t>
        <a:bodyPr/>
        <a:lstStyle/>
        <a:p>
          <a:endParaRPr lang="en-GB"/>
        </a:p>
      </dgm:t>
    </dgm:pt>
    <dgm:pt modelId="{33EF28DA-E18C-4EDB-ACEF-3929816B5A99}" type="sibTrans" cxnId="{60922C1C-4761-4D8B-BBD9-1CD18C83F0B4}">
      <dgm:prSet/>
      <dgm:spPr/>
      <dgm:t>
        <a:bodyPr/>
        <a:lstStyle/>
        <a:p>
          <a:endParaRPr lang="en-GB"/>
        </a:p>
      </dgm:t>
    </dgm:pt>
    <dgm:pt modelId="{219D1552-E1FD-41D8-A336-20F1372246C9}">
      <dgm:prSet phldrT="[Text]" custT="1"/>
      <dgm:spPr/>
      <dgm:t>
        <a:bodyPr/>
        <a:lstStyle/>
        <a:p>
          <a:r>
            <a:rPr lang="en-GB" sz="2800" b="1" dirty="0"/>
            <a:t>M</a:t>
          </a:r>
        </a:p>
      </dgm:t>
    </dgm:pt>
    <dgm:pt modelId="{BF064681-659A-43AA-970B-01EAAF0B9B87}" type="parTrans" cxnId="{86B424C0-A8DE-40AF-AB01-628BF6492212}">
      <dgm:prSet/>
      <dgm:spPr/>
      <dgm:t>
        <a:bodyPr/>
        <a:lstStyle/>
        <a:p>
          <a:endParaRPr lang="en-GB"/>
        </a:p>
      </dgm:t>
    </dgm:pt>
    <dgm:pt modelId="{12739230-FCBB-4703-9F63-64F2AE721C00}" type="sibTrans" cxnId="{86B424C0-A8DE-40AF-AB01-628BF6492212}">
      <dgm:prSet/>
      <dgm:spPr/>
      <dgm:t>
        <a:bodyPr/>
        <a:lstStyle/>
        <a:p>
          <a:endParaRPr lang="en-GB"/>
        </a:p>
      </dgm:t>
    </dgm:pt>
    <dgm:pt modelId="{5FBA2C8B-374E-49AA-86F6-2C1092E0CE93}">
      <dgm:prSet phldrT="[Text]" custT="1"/>
      <dgm:spPr/>
      <dgm:t>
        <a:bodyPr/>
        <a:lstStyle/>
        <a:p>
          <a:r>
            <a:rPr lang="en-GB" sz="2800" dirty="0"/>
            <a:t>Measurable</a:t>
          </a:r>
          <a:endParaRPr lang="en-GB" sz="3400" dirty="0"/>
        </a:p>
      </dgm:t>
    </dgm:pt>
    <dgm:pt modelId="{8AE2231A-7125-4AAF-83D3-E1E89C37310F}" type="parTrans" cxnId="{4DCEFD31-3FE5-4176-B6D1-5CF240240D34}">
      <dgm:prSet/>
      <dgm:spPr/>
      <dgm:t>
        <a:bodyPr/>
        <a:lstStyle/>
        <a:p>
          <a:endParaRPr lang="en-GB"/>
        </a:p>
      </dgm:t>
    </dgm:pt>
    <dgm:pt modelId="{7C7E5566-3B0C-4135-B423-1B1BCEA69DC1}" type="sibTrans" cxnId="{4DCEFD31-3FE5-4176-B6D1-5CF240240D34}">
      <dgm:prSet/>
      <dgm:spPr/>
      <dgm:t>
        <a:bodyPr/>
        <a:lstStyle/>
        <a:p>
          <a:endParaRPr lang="en-GB"/>
        </a:p>
      </dgm:t>
    </dgm:pt>
    <dgm:pt modelId="{5973C884-FFBF-40E5-BF58-AF86D78635BC}">
      <dgm:prSet phldrT="[Text]" custT="1"/>
      <dgm:spPr/>
      <dgm:t>
        <a:bodyPr/>
        <a:lstStyle/>
        <a:p>
          <a:r>
            <a:rPr lang="en-GB" sz="2800" b="1" dirty="0"/>
            <a:t>A</a:t>
          </a:r>
        </a:p>
      </dgm:t>
    </dgm:pt>
    <dgm:pt modelId="{A2ADF552-E5B0-4B7A-8426-DD2C0C599618}" type="parTrans" cxnId="{CD587869-BA5B-49C1-91D0-3C830F46A38D}">
      <dgm:prSet/>
      <dgm:spPr/>
      <dgm:t>
        <a:bodyPr/>
        <a:lstStyle/>
        <a:p>
          <a:endParaRPr lang="en-GB"/>
        </a:p>
      </dgm:t>
    </dgm:pt>
    <dgm:pt modelId="{5973F954-2220-4ED8-806C-C5FBE3A35969}" type="sibTrans" cxnId="{CD587869-BA5B-49C1-91D0-3C830F46A38D}">
      <dgm:prSet/>
      <dgm:spPr/>
      <dgm:t>
        <a:bodyPr/>
        <a:lstStyle/>
        <a:p>
          <a:endParaRPr lang="en-GB"/>
        </a:p>
      </dgm:t>
    </dgm:pt>
    <dgm:pt modelId="{E3CA5747-075F-4794-93DE-9FC3EE5417EC}">
      <dgm:prSet phldrT="[Text]" custT="1"/>
      <dgm:spPr/>
      <dgm:t>
        <a:bodyPr/>
        <a:lstStyle/>
        <a:p>
          <a:r>
            <a:rPr lang="en-GB" sz="2800" dirty="0"/>
            <a:t>Achievable</a:t>
          </a:r>
          <a:endParaRPr lang="en-GB" sz="3400" dirty="0"/>
        </a:p>
      </dgm:t>
    </dgm:pt>
    <dgm:pt modelId="{4CB4F76A-8119-41C6-B12E-CCF0D05DE277}" type="parTrans" cxnId="{390A8431-43CF-46B1-827C-A801943D2AD4}">
      <dgm:prSet/>
      <dgm:spPr/>
      <dgm:t>
        <a:bodyPr/>
        <a:lstStyle/>
        <a:p>
          <a:endParaRPr lang="en-GB"/>
        </a:p>
      </dgm:t>
    </dgm:pt>
    <dgm:pt modelId="{7047A19A-4566-4370-B72C-C307201AC7BE}" type="sibTrans" cxnId="{390A8431-43CF-46B1-827C-A801943D2AD4}">
      <dgm:prSet/>
      <dgm:spPr/>
      <dgm:t>
        <a:bodyPr/>
        <a:lstStyle/>
        <a:p>
          <a:endParaRPr lang="en-GB"/>
        </a:p>
      </dgm:t>
    </dgm:pt>
    <dgm:pt modelId="{54701173-6806-42EE-8ABF-78C6F02BE277}">
      <dgm:prSet phldrT="[Text]" custT="1"/>
      <dgm:spPr/>
      <dgm:t>
        <a:bodyPr/>
        <a:lstStyle/>
        <a:p>
          <a:r>
            <a:rPr lang="en-GB" sz="2800" b="1" dirty="0"/>
            <a:t>R</a:t>
          </a:r>
        </a:p>
      </dgm:t>
    </dgm:pt>
    <dgm:pt modelId="{5A4688D3-C989-41DF-9F6F-F5AB3CA9CEF1}" type="parTrans" cxnId="{2FAB2E83-8285-42B2-9DE0-7EE5EC85EB1F}">
      <dgm:prSet/>
      <dgm:spPr/>
      <dgm:t>
        <a:bodyPr/>
        <a:lstStyle/>
        <a:p>
          <a:endParaRPr lang="en-GB"/>
        </a:p>
      </dgm:t>
    </dgm:pt>
    <dgm:pt modelId="{98F30BE8-95E8-438F-AA41-1372713E35E3}" type="sibTrans" cxnId="{2FAB2E83-8285-42B2-9DE0-7EE5EC85EB1F}">
      <dgm:prSet/>
      <dgm:spPr/>
      <dgm:t>
        <a:bodyPr/>
        <a:lstStyle/>
        <a:p>
          <a:endParaRPr lang="en-GB"/>
        </a:p>
      </dgm:t>
    </dgm:pt>
    <dgm:pt modelId="{A9496E31-5940-48E6-A980-9563BE244A2F}">
      <dgm:prSet phldrT="[Text]" custT="1"/>
      <dgm:spPr/>
      <dgm:t>
        <a:bodyPr/>
        <a:lstStyle/>
        <a:p>
          <a:r>
            <a:rPr lang="en-GB" sz="2800" dirty="0"/>
            <a:t>Realistic</a:t>
          </a:r>
          <a:endParaRPr lang="en-GB" sz="3400" dirty="0"/>
        </a:p>
      </dgm:t>
    </dgm:pt>
    <dgm:pt modelId="{6D39102E-D767-4A72-8215-6BB3A2A281E2}" type="parTrans" cxnId="{75B4B680-49A4-4A5A-B5AB-F7018432DD72}">
      <dgm:prSet/>
      <dgm:spPr/>
      <dgm:t>
        <a:bodyPr/>
        <a:lstStyle/>
        <a:p>
          <a:endParaRPr lang="en-GB"/>
        </a:p>
      </dgm:t>
    </dgm:pt>
    <dgm:pt modelId="{17375239-F5BF-4431-BE52-A86D1734210F}" type="sibTrans" cxnId="{75B4B680-49A4-4A5A-B5AB-F7018432DD72}">
      <dgm:prSet/>
      <dgm:spPr/>
      <dgm:t>
        <a:bodyPr/>
        <a:lstStyle/>
        <a:p>
          <a:endParaRPr lang="en-GB"/>
        </a:p>
      </dgm:t>
    </dgm:pt>
    <dgm:pt modelId="{4983C08B-EAE8-44EC-B264-10DD54432693}">
      <dgm:prSet phldrT="[Text]" custT="1"/>
      <dgm:spPr/>
      <dgm:t>
        <a:bodyPr/>
        <a:lstStyle/>
        <a:p>
          <a:r>
            <a:rPr lang="en-GB" sz="2800" b="1" dirty="0"/>
            <a:t>T</a:t>
          </a:r>
        </a:p>
      </dgm:t>
    </dgm:pt>
    <dgm:pt modelId="{633698AC-BBB4-406D-96A2-3C8433AC75A2}" type="parTrans" cxnId="{7779B8A2-F6C8-4378-981B-42AC0F5EE06D}">
      <dgm:prSet/>
      <dgm:spPr/>
      <dgm:t>
        <a:bodyPr/>
        <a:lstStyle/>
        <a:p>
          <a:endParaRPr lang="en-GB"/>
        </a:p>
      </dgm:t>
    </dgm:pt>
    <dgm:pt modelId="{33F643E2-AA58-451A-842E-C97E7EA581CB}" type="sibTrans" cxnId="{7779B8A2-F6C8-4378-981B-42AC0F5EE06D}">
      <dgm:prSet/>
      <dgm:spPr/>
      <dgm:t>
        <a:bodyPr/>
        <a:lstStyle/>
        <a:p>
          <a:endParaRPr lang="en-GB"/>
        </a:p>
      </dgm:t>
    </dgm:pt>
    <dgm:pt modelId="{96168AD6-7BC8-49EF-BE2F-6814CE7C2835}">
      <dgm:prSet phldrT="[Text]" custT="1"/>
      <dgm:spPr/>
      <dgm:t>
        <a:bodyPr/>
        <a:lstStyle/>
        <a:p>
          <a:r>
            <a:rPr lang="en-GB" sz="2800" dirty="0"/>
            <a:t>Time bound</a:t>
          </a:r>
        </a:p>
      </dgm:t>
    </dgm:pt>
    <dgm:pt modelId="{7F269118-7459-4CA5-A9FD-189590D3557F}" type="parTrans" cxnId="{2206F417-A733-4302-9C9D-6AF32040046A}">
      <dgm:prSet/>
      <dgm:spPr/>
      <dgm:t>
        <a:bodyPr/>
        <a:lstStyle/>
        <a:p>
          <a:endParaRPr lang="en-GB"/>
        </a:p>
      </dgm:t>
    </dgm:pt>
    <dgm:pt modelId="{6E5A29D9-CA44-41D7-A0B1-95A66FD0FB1A}" type="sibTrans" cxnId="{2206F417-A733-4302-9C9D-6AF32040046A}">
      <dgm:prSet/>
      <dgm:spPr/>
      <dgm:t>
        <a:bodyPr/>
        <a:lstStyle/>
        <a:p>
          <a:endParaRPr lang="en-GB"/>
        </a:p>
      </dgm:t>
    </dgm:pt>
    <dgm:pt modelId="{D64535E1-766E-4294-84A0-178CCC12D728}" type="pres">
      <dgm:prSet presAssocID="{4A547128-8481-4BD0-B741-1109E55BD8C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76CB9D-04AF-4882-983F-462F1ED540DE}" type="pres">
      <dgm:prSet presAssocID="{3EC5E9A1-FC06-49AA-9F30-559D5B2476D6}" presName="composite" presStyleCnt="0"/>
      <dgm:spPr/>
    </dgm:pt>
    <dgm:pt modelId="{6992FD20-1F55-4D1D-A855-069D4AA54D16}" type="pres">
      <dgm:prSet presAssocID="{3EC5E9A1-FC06-49AA-9F30-559D5B2476D6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F375A-F198-4A60-9C66-4E6730477F8F}" type="pres">
      <dgm:prSet presAssocID="{3EC5E9A1-FC06-49AA-9F30-559D5B2476D6}" presName="descendantText" presStyleLbl="alignAcc1" presStyleIdx="0" presStyleCnt="5" custLinFactNeighborY="-12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934F4-1F39-4009-ABD8-DB134D54513B}" type="pres">
      <dgm:prSet presAssocID="{09B6A637-59D8-4D3C-ADDB-0A48C5876468}" presName="sp" presStyleCnt="0"/>
      <dgm:spPr/>
    </dgm:pt>
    <dgm:pt modelId="{BAA1ABFE-00A0-46DB-B0B4-9C5C505AF8D7}" type="pres">
      <dgm:prSet presAssocID="{219D1552-E1FD-41D8-A336-20F1372246C9}" presName="composite" presStyleCnt="0"/>
      <dgm:spPr/>
    </dgm:pt>
    <dgm:pt modelId="{B8D9FAA8-2AA6-46A9-8A8E-67DA4F76D4FE}" type="pres">
      <dgm:prSet presAssocID="{219D1552-E1FD-41D8-A336-20F1372246C9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B50E55-BBD2-463B-BC0C-FAC2F49295F2}" type="pres">
      <dgm:prSet presAssocID="{219D1552-E1FD-41D8-A336-20F1372246C9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F17E00-6CC9-48F5-A652-B073429CC226}" type="pres">
      <dgm:prSet presAssocID="{12739230-FCBB-4703-9F63-64F2AE721C00}" presName="sp" presStyleCnt="0"/>
      <dgm:spPr/>
    </dgm:pt>
    <dgm:pt modelId="{54C29DE4-BD51-4C35-A08B-1CAE670F74C1}" type="pres">
      <dgm:prSet presAssocID="{5973C884-FFBF-40E5-BF58-AF86D78635BC}" presName="composite" presStyleCnt="0"/>
      <dgm:spPr/>
    </dgm:pt>
    <dgm:pt modelId="{5548F1E0-35C1-4B47-BAE6-EFCA9D168204}" type="pres">
      <dgm:prSet presAssocID="{5973C884-FFBF-40E5-BF58-AF86D78635B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47630-86AE-4031-BACE-4F70C3642750}" type="pres">
      <dgm:prSet presAssocID="{5973C884-FFBF-40E5-BF58-AF86D78635B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4BA5CF-E46B-4B43-B59B-77C9DD33CC04}" type="pres">
      <dgm:prSet presAssocID="{5973F954-2220-4ED8-806C-C5FBE3A35969}" presName="sp" presStyleCnt="0"/>
      <dgm:spPr/>
    </dgm:pt>
    <dgm:pt modelId="{A765E475-8EE6-4D4A-BA9C-7158D9809CF8}" type="pres">
      <dgm:prSet presAssocID="{54701173-6806-42EE-8ABF-78C6F02BE277}" presName="composite" presStyleCnt="0"/>
      <dgm:spPr/>
    </dgm:pt>
    <dgm:pt modelId="{DF11B8EE-167E-42EF-9A97-C93A4ACE67B9}" type="pres">
      <dgm:prSet presAssocID="{54701173-6806-42EE-8ABF-78C6F02BE27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49792-0668-4D11-8B86-60CCF0F4801A}" type="pres">
      <dgm:prSet presAssocID="{54701173-6806-42EE-8ABF-78C6F02BE27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EF3903-AA3B-464B-946E-64508BE39E9F}" type="pres">
      <dgm:prSet presAssocID="{98F30BE8-95E8-438F-AA41-1372713E35E3}" presName="sp" presStyleCnt="0"/>
      <dgm:spPr/>
    </dgm:pt>
    <dgm:pt modelId="{0FD4A83F-EE79-4F32-B34C-CC8FA4EEB258}" type="pres">
      <dgm:prSet presAssocID="{4983C08B-EAE8-44EC-B264-10DD54432693}" presName="composite" presStyleCnt="0"/>
      <dgm:spPr/>
    </dgm:pt>
    <dgm:pt modelId="{CD16DEDA-AA6D-4D15-8C27-5BE0A2166314}" type="pres">
      <dgm:prSet presAssocID="{4983C08B-EAE8-44EC-B264-10DD54432693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F431A-159F-4C8D-93D2-A939B3CD6527}" type="pres">
      <dgm:prSet presAssocID="{4983C08B-EAE8-44EC-B264-10DD54432693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AB2E83-8285-42B2-9DE0-7EE5EC85EB1F}" srcId="{4A547128-8481-4BD0-B741-1109E55BD8C3}" destId="{54701173-6806-42EE-8ABF-78C6F02BE277}" srcOrd="3" destOrd="0" parTransId="{5A4688D3-C989-41DF-9F6F-F5AB3CA9CEF1}" sibTransId="{98F30BE8-95E8-438F-AA41-1372713E35E3}"/>
    <dgm:cxn modelId="{A3F79A48-E9DC-4597-9F1C-B4FE0C358B62}" type="presOf" srcId="{4A547128-8481-4BD0-B741-1109E55BD8C3}" destId="{D64535E1-766E-4294-84A0-178CCC12D728}" srcOrd="0" destOrd="0" presId="urn:microsoft.com/office/officeart/2005/8/layout/chevron2"/>
    <dgm:cxn modelId="{BFB31935-9F25-4174-BB33-3EDA1C409B53}" type="presOf" srcId="{5973C884-FFBF-40E5-BF58-AF86D78635BC}" destId="{5548F1E0-35C1-4B47-BAE6-EFCA9D168204}" srcOrd="0" destOrd="0" presId="urn:microsoft.com/office/officeart/2005/8/layout/chevron2"/>
    <dgm:cxn modelId="{4DCEFD31-3FE5-4176-B6D1-5CF240240D34}" srcId="{219D1552-E1FD-41D8-A336-20F1372246C9}" destId="{5FBA2C8B-374E-49AA-86F6-2C1092E0CE93}" srcOrd="0" destOrd="0" parTransId="{8AE2231A-7125-4AAF-83D3-E1E89C37310F}" sibTransId="{7C7E5566-3B0C-4135-B423-1B1BCEA69DC1}"/>
    <dgm:cxn modelId="{DF975ED9-D6D0-4A6E-804D-E38E65E0EC6D}" type="presOf" srcId="{A9496E31-5940-48E6-A980-9563BE244A2F}" destId="{76749792-0668-4D11-8B86-60CCF0F4801A}" srcOrd="0" destOrd="0" presId="urn:microsoft.com/office/officeart/2005/8/layout/chevron2"/>
    <dgm:cxn modelId="{B0090696-36AD-474C-B012-5CF2E1C052ED}" type="presOf" srcId="{A47C9632-46A4-4D92-8E4C-09D5ABD18DAC}" destId="{557F375A-F198-4A60-9C66-4E6730477F8F}" srcOrd="0" destOrd="0" presId="urn:microsoft.com/office/officeart/2005/8/layout/chevron2"/>
    <dgm:cxn modelId="{60922C1C-4761-4D8B-BBD9-1CD18C83F0B4}" srcId="{3EC5E9A1-FC06-49AA-9F30-559D5B2476D6}" destId="{A47C9632-46A4-4D92-8E4C-09D5ABD18DAC}" srcOrd="0" destOrd="0" parTransId="{8B873B57-AB8C-4DA8-851B-AF446B3000E5}" sibTransId="{33EF28DA-E18C-4EDB-ACEF-3929816B5A99}"/>
    <dgm:cxn modelId="{7779B8A2-F6C8-4378-981B-42AC0F5EE06D}" srcId="{4A547128-8481-4BD0-B741-1109E55BD8C3}" destId="{4983C08B-EAE8-44EC-B264-10DD54432693}" srcOrd="4" destOrd="0" parTransId="{633698AC-BBB4-406D-96A2-3C8433AC75A2}" sibTransId="{33F643E2-AA58-451A-842E-C97E7EA581CB}"/>
    <dgm:cxn modelId="{390A8431-43CF-46B1-827C-A801943D2AD4}" srcId="{5973C884-FFBF-40E5-BF58-AF86D78635BC}" destId="{E3CA5747-075F-4794-93DE-9FC3EE5417EC}" srcOrd="0" destOrd="0" parTransId="{4CB4F76A-8119-41C6-B12E-CCF0D05DE277}" sibTransId="{7047A19A-4566-4370-B72C-C307201AC7BE}"/>
    <dgm:cxn modelId="{3A6AD660-B7AD-4C5C-BDEF-DC435143F701}" type="presOf" srcId="{E3CA5747-075F-4794-93DE-9FC3EE5417EC}" destId="{E6047630-86AE-4031-BACE-4F70C3642750}" srcOrd="0" destOrd="0" presId="urn:microsoft.com/office/officeart/2005/8/layout/chevron2"/>
    <dgm:cxn modelId="{2206F417-A733-4302-9C9D-6AF32040046A}" srcId="{4983C08B-EAE8-44EC-B264-10DD54432693}" destId="{96168AD6-7BC8-49EF-BE2F-6814CE7C2835}" srcOrd="0" destOrd="0" parTransId="{7F269118-7459-4CA5-A9FD-189590D3557F}" sibTransId="{6E5A29D9-CA44-41D7-A0B1-95A66FD0FB1A}"/>
    <dgm:cxn modelId="{17A0EB21-EA2D-4845-82F2-61DD3DE65900}" srcId="{4A547128-8481-4BD0-B741-1109E55BD8C3}" destId="{3EC5E9A1-FC06-49AA-9F30-559D5B2476D6}" srcOrd="0" destOrd="0" parTransId="{11AD1038-95D4-4F82-A76D-BF734CA6B3FF}" sibTransId="{09B6A637-59D8-4D3C-ADDB-0A48C5876468}"/>
    <dgm:cxn modelId="{75B4B680-49A4-4A5A-B5AB-F7018432DD72}" srcId="{54701173-6806-42EE-8ABF-78C6F02BE277}" destId="{A9496E31-5940-48E6-A980-9563BE244A2F}" srcOrd="0" destOrd="0" parTransId="{6D39102E-D767-4A72-8215-6BB3A2A281E2}" sibTransId="{17375239-F5BF-4431-BE52-A86D1734210F}"/>
    <dgm:cxn modelId="{1DC50E0B-B024-4C5E-A2FB-4E437535F967}" type="presOf" srcId="{5FBA2C8B-374E-49AA-86F6-2C1092E0CE93}" destId="{33B50E55-BBD2-463B-BC0C-FAC2F49295F2}" srcOrd="0" destOrd="0" presId="urn:microsoft.com/office/officeart/2005/8/layout/chevron2"/>
    <dgm:cxn modelId="{86B424C0-A8DE-40AF-AB01-628BF6492212}" srcId="{4A547128-8481-4BD0-B741-1109E55BD8C3}" destId="{219D1552-E1FD-41D8-A336-20F1372246C9}" srcOrd="1" destOrd="0" parTransId="{BF064681-659A-43AA-970B-01EAAF0B9B87}" sibTransId="{12739230-FCBB-4703-9F63-64F2AE721C00}"/>
    <dgm:cxn modelId="{69BF1362-19BD-4C3C-83F9-A05F4E616FBD}" type="presOf" srcId="{219D1552-E1FD-41D8-A336-20F1372246C9}" destId="{B8D9FAA8-2AA6-46A9-8A8E-67DA4F76D4FE}" srcOrd="0" destOrd="0" presId="urn:microsoft.com/office/officeart/2005/8/layout/chevron2"/>
    <dgm:cxn modelId="{5CF7F43B-AD7B-426A-9439-22C4B2C65E6A}" type="presOf" srcId="{3EC5E9A1-FC06-49AA-9F30-559D5B2476D6}" destId="{6992FD20-1F55-4D1D-A855-069D4AA54D16}" srcOrd="0" destOrd="0" presId="urn:microsoft.com/office/officeart/2005/8/layout/chevron2"/>
    <dgm:cxn modelId="{54B2509F-F414-451D-87EE-C2331AB72475}" type="presOf" srcId="{96168AD6-7BC8-49EF-BE2F-6814CE7C2835}" destId="{619F431A-159F-4C8D-93D2-A939B3CD6527}" srcOrd="0" destOrd="0" presId="urn:microsoft.com/office/officeart/2005/8/layout/chevron2"/>
    <dgm:cxn modelId="{599A9BBB-E4D9-471F-A82D-35AEE61621EA}" type="presOf" srcId="{54701173-6806-42EE-8ABF-78C6F02BE277}" destId="{DF11B8EE-167E-42EF-9A97-C93A4ACE67B9}" srcOrd="0" destOrd="0" presId="urn:microsoft.com/office/officeart/2005/8/layout/chevron2"/>
    <dgm:cxn modelId="{CD587869-BA5B-49C1-91D0-3C830F46A38D}" srcId="{4A547128-8481-4BD0-B741-1109E55BD8C3}" destId="{5973C884-FFBF-40E5-BF58-AF86D78635BC}" srcOrd="2" destOrd="0" parTransId="{A2ADF552-E5B0-4B7A-8426-DD2C0C599618}" sibTransId="{5973F954-2220-4ED8-806C-C5FBE3A35969}"/>
    <dgm:cxn modelId="{1ACFE93C-93CB-4FBB-BF96-AC366E03D9FC}" type="presOf" srcId="{4983C08B-EAE8-44EC-B264-10DD54432693}" destId="{CD16DEDA-AA6D-4D15-8C27-5BE0A2166314}" srcOrd="0" destOrd="0" presId="urn:microsoft.com/office/officeart/2005/8/layout/chevron2"/>
    <dgm:cxn modelId="{F27ED6C9-8AC8-4ACA-94A8-29204164BF0A}" type="presParOf" srcId="{D64535E1-766E-4294-84A0-178CCC12D728}" destId="{C976CB9D-04AF-4882-983F-462F1ED540DE}" srcOrd="0" destOrd="0" presId="urn:microsoft.com/office/officeart/2005/8/layout/chevron2"/>
    <dgm:cxn modelId="{F3C50B03-A58D-467B-9D0F-5E2FA7BD4B0B}" type="presParOf" srcId="{C976CB9D-04AF-4882-983F-462F1ED540DE}" destId="{6992FD20-1F55-4D1D-A855-069D4AA54D16}" srcOrd="0" destOrd="0" presId="urn:microsoft.com/office/officeart/2005/8/layout/chevron2"/>
    <dgm:cxn modelId="{4D595D5C-D499-45D1-A6BE-2A0C3753E024}" type="presParOf" srcId="{C976CB9D-04AF-4882-983F-462F1ED540DE}" destId="{557F375A-F198-4A60-9C66-4E6730477F8F}" srcOrd="1" destOrd="0" presId="urn:microsoft.com/office/officeart/2005/8/layout/chevron2"/>
    <dgm:cxn modelId="{CECBD341-2A9A-4D7B-8150-5ABFF34881BA}" type="presParOf" srcId="{D64535E1-766E-4294-84A0-178CCC12D728}" destId="{1BC934F4-1F39-4009-ABD8-DB134D54513B}" srcOrd="1" destOrd="0" presId="urn:microsoft.com/office/officeart/2005/8/layout/chevron2"/>
    <dgm:cxn modelId="{B1E0789E-5ACC-4440-9189-91F7A55D9837}" type="presParOf" srcId="{D64535E1-766E-4294-84A0-178CCC12D728}" destId="{BAA1ABFE-00A0-46DB-B0B4-9C5C505AF8D7}" srcOrd="2" destOrd="0" presId="urn:microsoft.com/office/officeart/2005/8/layout/chevron2"/>
    <dgm:cxn modelId="{B5EE0E68-6AA4-431E-AE02-B527CF831C67}" type="presParOf" srcId="{BAA1ABFE-00A0-46DB-B0B4-9C5C505AF8D7}" destId="{B8D9FAA8-2AA6-46A9-8A8E-67DA4F76D4FE}" srcOrd="0" destOrd="0" presId="urn:microsoft.com/office/officeart/2005/8/layout/chevron2"/>
    <dgm:cxn modelId="{78F35A1C-0CE4-4D3B-B1AF-B98808067E9F}" type="presParOf" srcId="{BAA1ABFE-00A0-46DB-B0B4-9C5C505AF8D7}" destId="{33B50E55-BBD2-463B-BC0C-FAC2F49295F2}" srcOrd="1" destOrd="0" presId="urn:microsoft.com/office/officeart/2005/8/layout/chevron2"/>
    <dgm:cxn modelId="{C9663421-6E4C-46E8-AC9F-13004F5A6925}" type="presParOf" srcId="{D64535E1-766E-4294-84A0-178CCC12D728}" destId="{64F17E00-6CC9-48F5-A652-B073429CC226}" srcOrd="3" destOrd="0" presId="urn:microsoft.com/office/officeart/2005/8/layout/chevron2"/>
    <dgm:cxn modelId="{C1397CBF-53B9-487D-8976-F1511A35A71B}" type="presParOf" srcId="{D64535E1-766E-4294-84A0-178CCC12D728}" destId="{54C29DE4-BD51-4C35-A08B-1CAE670F74C1}" srcOrd="4" destOrd="0" presId="urn:microsoft.com/office/officeart/2005/8/layout/chevron2"/>
    <dgm:cxn modelId="{9093D425-C554-43E3-AB20-9B4084B292A2}" type="presParOf" srcId="{54C29DE4-BD51-4C35-A08B-1CAE670F74C1}" destId="{5548F1E0-35C1-4B47-BAE6-EFCA9D168204}" srcOrd="0" destOrd="0" presId="urn:microsoft.com/office/officeart/2005/8/layout/chevron2"/>
    <dgm:cxn modelId="{689C9C6A-56AF-4E90-9871-0250DA4341DB}" type="presParOf" srcId="{54C29DE4-BD51-4C35-A08B-1CAE670F74C1}" destId="{E6047630-86AE-4031-BACE-4F70C3642750}" srcOrd="1" destOrd="0" presId="urn:microsoft.com/office/officeart/2005/8/layout/chevron2"/>
    <dgm:cxn modelId="{9F5A92CE-7CEC-4F95-A8AA-EC3FC6B68542}" type="presParOf" srcId="{D64535E1-766E-4294-84A0-178CCC12D728}" destId="{7F4BA5CF-E46B-4B43-B59B-77C9DD33CC04}" srcOrd="5" destOrd="0" presId="urn:microsoft.com/office/officeart/2005/8/layout/chevron2"/>
    <dgm:cxn modelId="{510E4272-F9CA-4D6F-993E-A2378A1C2CA2}" type="presParOf" srcId="{D64535E1-766E-4294-84A0-178CCC12D728}" destId="{A765E475-8EE6-4D4A-BA9C-7158D9809CF8}" srcOrd="6" destOrd="0" presId="urn:microsoft.com/office/officeart/2005/8/layout/chevron2"/>
    <dgm:cxn modelId="{3D1FD824-A68E-401D-845B-50531E815DE8}" type="presParOf" srcId="{A765E475-8EE6-4D4A-BA9C-7158D9809CF8}" destId="{DF11B8EE-167E-42EF-9A97-C93A4ACE67B9}" srcOrd="0" destOrd="0" presId="urn:microsoft.com/office/officeart/2005/8/layout/chevron2"/>
    <dgm:cxn modelId="{B2284D92-B165-4C10-AB7D-8DA2CD40F22B}" type="presParOf" srcId="{A765E475-8EE6-4D4A-BA9C-7158D9809CF8}" destId="{76749792-0668-4D11-8B86-60CCF0F4801A}" srcOrd="1" destOrd="0" presId="urn:microsoft.com/office/officeart/2005/8/layout/chevron2"/>
    <dgm:cxn modelId="{D3F040F5-3645-4F7A-82F4-CA2A6C6A2869}" type="presParOf" srcId="{D64535E1-766E-4294-84A0-178CCC12D728}" destId="{55EF3903-AA3B-464B-946E-64508BE39E9F}" srcOrd="7" destOrd="0" presId="urn:microsoft.com/office/officeart/2005/8/layout/chevron2"/>
    <dgm:cxn modelId="{7D2220C5-8B7F-419D-AD23-2CE9240ED113}" type="presParOf" srcId="{D64535E1-766E-4294-84A0-178CCC12D728}" destId="{0FD4A83F-EE79-4F32-B34C-CC8FA4EEB258}" srcOrd="8" destOrd="0" presId="urn:microsoft.com/office/officeart/2005/8/layout/chevron2"/>
    <dgm:cxn modelId="{624789FF-6D0F-4C7D-A48B-AC30B9A33AA3}" type="presParOf" srcId="{0FD4A83F-EE79-4F32-B34C-CC8FA4EEB258}" destId="{CD16DEDA-AA6D-4D15-8C27-5BE0A2166314}" srcOrd="0" destOrd="0" presId="urn:microsoft.com/office/officeart/2005/8/layout/chevron2"/>
    <dgm:cxn modelId="{C92658E3-81F1-4A11-9838-B21722977CAF}" type="presParOf" srcId="{0FD4A83F-EE79-4F32-B34C-CC8FA4EEB258}" destId="{619F431A-159F-4C8D-93D2-A939B3CD652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4C4CB2-ADE4-49AC-9B19-240AF84A018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C37E540-39BB-4853-A66A-804FC67017FC}">
      <dgm:prSet phldrT="[Text]" custT="1"/>
      <dgm:spPr/>
      <dgm:t>
        <a:bodyPr/>
        <a:lstStyle/>
        <a:p>
          <a:r>
            <a:rPr lang="en-GB" sz="2400" b="1" dirty="0">
              <a:solidFill>
                <a:schemeClr val="tx1"/>
              </a:solidFill>
            </a:rPr>
            <a:t>Act</a:t>
          </a:r>
        </a:p>
      </dgm:t>
    </dgm:pt>
    <dgm:pt modelId="{F229D146-14ED-44DF-8D9A-3446481307E2}" type="parTrans" cxnId="{46FB02FB-657D-459B-8831-04218713B0B1}">
      <dgm:prSet/>
      <dgm:spPr/>
      <dgm:t>
        <a:bodyPr/>
        <a:lstStyle/>
        <a:p>
          <a:endParaRPr lang="en-GB"/>
        </a:p>
      </dgm:t>
    </dgm:pt>
    <dgm:pt modelId="{1E706921-5FC4-446C-AB51-90C3449BF2F4}" type="sibTrans" cxnId="{46FB02FB-657D-459B-8831-04218713B0B1}">
      <dgm:prSet/>
      <dgm:spPr/>
      <dgm:t>
        <a:bodyPr/>
        <a:lstStyle/>
        <a:p>
          <a:endParaRPr lang="en-GB"/>
        </a:p>
      </dgm:t>
    </dgm:pt>
    <dgm:pt modelId="{996936AB-9DF9-4516-B50C-2D9058C14251}">
      <dgm:prSet phldrT="[Text]" custT="1"/>
      <dgm:spPr/>
      <dgm:t>
        <a:bodyPr/>
        <a:lstStyle/>
        <a:p>
          <a:r>
            <a:rPr lang="en-GB" sz="2400" b="1" dirty="0">
              <a:solidFill>
                <a:schemeClr val="tx1"/>
              </a:solidFill>
            </a:rPr>
            <a:t>Plan</a:t>
          </a:r>
        </a:p>
      </dgm:t>
    </dgm:pt>
    <dgm:pt modelId="{D391B1B2-FBCC-46DE-8A7F-9B8B3E3C99E5}" type="parTrans" cxnId="{F016E552-BE11-4A81-B296-B3AD3C6FC98B}">
      <dgm:prSet/>
      <dgm:spPr/>
      <dgm:t>
        <a:bodyPr/>
        <a:lstStyle/>
        <a:p>
          <a:endParaRPr lang="en-GB"/>
        </a:p>
      </dgm:t>
    </dgm:pt>
    <dgm:pt modelId="{8C4A0F12-7B08-47E5-8856-274B5B328297}" type="sibTrans" cxnId="{F016E552-BE11-4A81-B296-B3AD3C6FC98B}">
      <dgm:prSet/>
      <dgm:spPr/>
      <dgm:t>
        <a:bodyPr/>
        <a:lstStyle/>
        <a:p>
          <a:endParaRPr lang="en-GB"/>
        </a:p>
      </dgm:t>
    </dgm:pt>
    <dgm:pt modelId="{79459BF2-22F5-4C95-AD48-23CCFC2BA3F8}">
      <dgm:prSet phldrT="[Text]" custT="1"/>
      <dgm:spPr/>
      <dgm:t>
        <a:bodyPr/>
        <a:lstStyle/>
        <a:p>
          <a:r>
            <a:rPr lang="en-GB" sz="2400" b="1" dirty="0">
              <a:solidFill>
                <a:schemeClr val="tx1"/>
              </a:solidFill>
            </a:rPr>
            <a:t>Do</a:t>
          </a:r>
        </a:p>
      </dgm:t>
    </dgm:pt>
    <dgm:pt modelId="{2861A37B-112E-4D00-AD9F-3F42C9AF8CDB}" type="parTrans" cxnId="{C6EF371A-D0E7-4084-870B-D27ADCF74FBD}">
      <dgm:prSet/>
      <dgm:spPr/>
      <dgm:t>
        <a:bodyPr/>
        <a:lstStyle/>
        <a:p>
          <a:endParaRPr lang="en-GB"/>
        </a:p>
      </dgm:t>
    </dgm:pt>
    <dgm:pt modelId="{140CCA38-EF3C-4051-9AE5-A1BC7B9C9827}" type="sibTrans" cxnId="{C6EF371A-D0E7-4084-870B-D27ADCF74FBD}">
      <dgm:prSet/>
      <dgm:spPr/>
      <dgm:t>
        <a:bodyPr/>
        <a:lstStyle/>
        <a:p>
          <a:endParaRPr lang="en-GB"/>
        </a:p>
      </dgm:t>
    </dgm:pt>
    <dgm:pt modelId="{A799790C-27BC-4690-8544-2A8A0D8351AA}">
      <dgm:prSet phldrT="[Text]" custT="1"/>
      <dgm:spPr/>
      <dgm:t>
        <a:bodyPr/>
        <a:lstStyle/>
        <a:p>
          <a:r>
            <a:rPr lang="en-GB" sz="2400" b="1" dirty="0">
              <a:solidFill>
                <a:schemeClr val="tx1"/>
              </a:solidFill>
            </a:rPr>
            <a:t>Study</a:t>
          </a:r>
        </a:p>
      </dgm:t>
    </dgm:pt>
    <dgm:pt modelId="{B910CB89-F7E5-4D7B-9721-166DDF684253}" type="parTrans" cxnId="{281C08AA-D336-448C-A5D1-297450EB49FA}">
      <dgm:prSet/>
      <dgm:spPr/>
      <dgm:t>
        <a:bodyPr/>
        <a:lstStyle/>
        <a:p>
          <a:endParaRPr lang="en-GB"/>
        </a:p>
      </dgm:t>
    </dgm:pt>
    <dgm:pt modelId="{DEB1ECAC-9372-4272-97D7-FCF3D3E093AA}" type="sibTrans" cxnId="{281C08AA-D336-448C-A5D1-297450EB49FA}">
      <dgm:prSet/>
      <dgm:spPr/>
      <dgm:t>
        <a:bodyPr/>
        <a:lstStyle/>
        <a:p>
          <a:endParaRPr lang="en-GB"/>
        </a:p>
      </dgm:t>
    </dgm:pt>
    <dgm:pt modelId="{FB2D3A77-129C-4505-B459-44CE362718BB}" type="pres">
      <dgm:prSet presAssocID="{664C4CB2-ADE4-49AC-9B19-240AF84A018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B5D226-03A7-46E3-9F64-0211B08C9654}" type="pres">
      <dgm:prSet presAssocID="{DC37E540-39BB-4853-A66A-804FC67017FC}" presName="node" presStyleLbl="node1" presStyleIdx="0" presStyleCnt="4" custScaleX="70299" custScaleY="53572" custRadScaleRad="4091" custRadScaleInc="361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9806C-7882-4A5B-9CC4-16C1C8A3C5B2}" type="pres">
      <dgm:prSet presAssocID="{1E706921-5FC4-446C-AB51-90C3449BF2F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A5D9207-47E8-45FD-BDD2-FE4EE3C98A71}" type="pres">
      <dgm:prSet presAssocID="{1E706921-5FC4-446C-AB51-90C3449BF2F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7B2ECCAB-60D4-46D8-A9AA-13DED8695223}" type="pres">
      <dgm:prSet presAssocID="{996936AB-9DF9-4516-B50C-2D9058C14251}" presName="node" presStyleLbl="node1" presStyleIdx="1" presStyleCnt="4" custScaleX="78190" custScaleY="53643" custRadScaleRad="139028" custRadScaleInc="420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23271-ED95-40F0-8E5E-0526683CA05B}" type="pres">
      <dgm:prSet presAssocID="{8C4A0F12-7B08-47E5-8856-274B5B32829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AC5E3983-EE11-42AB-8895-1264BDD73C0F}" type="pres">
      <dgm:prSet presAssocID="{8C4A0F12-7B08-47E5-8856-274B5B32829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D10318DD-40A3-4DA5-9549-CED8F62183FE}" type="pres">
      <dgm:prSet presAssocID="{79459BF2-22F5-4C95-AD48-23CCFC2BA3F8}" presName="node" presStyleLbl="node1" presStyleIdx="2" presStyleCnt="4" custScaleX="74625" custScaleY="54437" custRadScaleRad="78397" custRadScaleInc="-6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0480E-10D0-4E4A-B9B6-F6F32798BB0B}" type="pres">
      <dgm:prSet presAssocID="{140CCA38-EF3C-4051-9AE5-A1BC7B9C9827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1A150DE-9833-45F5-A3BD-35BADAA19617}" type="pres">
      <dgm:prSet presAssocID="{140CCA38-EF3C-4051-9AE5-A1BC7B9C9827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EC60666-FB65-4507-BF25-97A4C92D03BB}" type="pres">
      <dgm:prSet presAssocID="{A799790C-27BC-4690-8544-2A8A0D8351AA}" presName="node" presStyleLbl="node1" presStyleIdx="3" presStyleCnt="4" custScaleX="76948" custScaleY="56440" custRadScaleRad="137305" custRadScaleInc="-477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B8150-BD11-4DA9-BE70-EF18F4F14FAE}" type="pres">
      <dgm:prSet presAssocID="{DEB1ECAC-9372-4272-97D7-FCF3D3E093A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038C9D70-A3B5-47B1-9BC3-26CCB052DA98}" type="pres">
      <dgm:prSet presAssocID="{DEB1ECAC-9372-4272-97D7-FCF3D3E093AA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B998D156-8058-4C49-9440-ECC160D4CC73}" type="presOf" srcId="{996936AB-9DF9-4516-B50C-2D9058C14251}" destId="{7B2ECCAB-60D4-46D8-A9AA-13DED8695223}" srcOrd="0" destOrd="0" presId="urn:microsoft.com/office/officeart/2005/8/layout/cycle2"/>
    <dgm:cxn modelId="{37987268-2784-4C95-B3BF-F2AA8A6C3601}" type="presOf" srcId="{79459BF2-22F5-4C95-AD48-23CCFC2BA3F8}" destId="{D10318DD-40A3-4DA5-9549-CED8F62183FE}" srcOrd="0" destOrd="0" presId="urn:microsoft.com/office/officeart/2005/8/layout/cycle2"/>
    <dgm:cxn modelId="{46FB02FB-657D-459B-8831-04218713B0B1}" srcId="{664C4CB2-ADE4-49AC-9B19-240AF84A0181}" destId="{DC37E540-39BB-4853-A66A-804FC67017FC}" srcOrd="0" destOrd="0" parTransId="{F229D146-14ED-44DF-8D9A-3446481307E2}" sibTransId="{1E706921-5FC4-446C-AB51-90C3449BF2F4}"/>
    <dgm:cxn modelId="{04ECFB9E-757F-4F95-BA13-0B0DB7CAB24D}" type="presOf" srcId="{140CCA38-EF3C-4051-9AE5-A1BC7B9C9827}" destId="{FED0480E-10D0-4E4A-B9B6-F6F32798BB0B}" srcOrd="0" destOrd="0" presId="urn:microsoft.com/office/officeart/2005/8/layout/cycle2"/>
    <dgm:cxn modelId="{6F7E1F1C-6D68-4BE1-8F46-50EEC7D6F5B1}" type="presOf" srcId="{1E706921-5FC4-446C-AB51-90C3449BF2F4}" destId="{8A5D9207-47E8-45FD-BDD2-FE4EE3C98A71}" srcOrd="1" destOrd="0" presId="urn:microsoft.com/office/officeart/2005/8/layout/cycle2"/>
    <dgm:cxn modelId="{C6EF371A-D0E7-4084-870B-D27ADCF74FBD}" srcId="{664C4CB2-ADE4-49AC-9B19-240AF84A0181}" destId="{79459BF2-22F5-4C95-AD48-23CCFC2BA3F8}" srcOrd="2" destOrd="0" parTransId="{2861A37B-112E-4D00-AD9F-3F42C9AF8CDB}" sibTransId="{140CCA38-EF3C-4051-9AE5-A1BC7B9C9827}"/>
    <dgm:cxn modelId="{2E825C5F-71C3-40F1-9856-0E4DEDA33C3C}" type="presOf" srcId="{140CCA38-EF3C-4051-9AE5-A1BC7B9C9827}" destId="{31A150DE-9833-45F5-A3BD-35BADAA19617}" srcOrd="1" destOrd="0" presId="urn:microsoft.com/office/officeart/2005/8/layout/cycle2"/>
    <dgm:cxn modelId="{A52AAF95-FB07-4FD5-90E5-22484D28BED0}" type="presOf" srcId="{1E706921-5FC4-446C-AB51-90C3449BF2F4}" destId="{9A49806C-7882-4A5B-9CC4-16C1C8A3C5B2}" srcOrd="0" destOrd="0" presId="urn:microsoft.com/office/officeart/2005/8/layout/cycle2"/>
    <dgm:cxn modelId="{DBBF1CD3-5085-49AE-87FE-D08B4C325B93}" type="presOf" srcId="{DEB1ECAC-9372-4272-97D7-FCF3D3E093AA}" destId="{038C9D70-A3B5-47B1-9BC3-26CCB052DA98}" srcOrd="1" destOrd="0" presId="urn:microsoft.com/office/officeart/2005/8/layout/cycle2"/>
    <dgm:cxn modelId="{F016E552-BE11-4A81-B296-B3AD3C6FC98B}" srcId="{664C4CB2-ADE4-49AC-9B19-240AF84A0181}" destId="{996936AB-9DF9-4516-B50C-2D9058C14251}" srcOrd="1" destOrd="0" parTransId="{D391B1B2-FBCC-46DE-8A7F-9B8B3E3C99E5}" sibTransId="{8C4A0F12-7B08-47E5-8856-274B5B328297}"/>
    <dgm:cxn modelId="{281C08AA-D336-448C-A5D1-297450EB49FA}" srcId="{664C4CB2-ADE4-49AC-9B19-240AF84A0181}" destId="{A799790C-27BC-4690-8544-2A8A0D8351AA}" srcOrd="3" destOrd="0" parTransId="{B910CB89-F7E5-4D7B-9721-166DDF684253}" sibTransId="{DEB1ECAC-9372-4272-97D7-FCF3D3E093AA}"/>
    <dgm:cxn modelId="{E8BBCDAF-B085-48FB-941E-8CD75399F973}" type="presOf" srcId="{DC37E540-39BB-4853-A66A-804FC67017FC}" destId="{0BB5D226-03A7-46E3-9F64-0211B08C9654}" srcOrd="0" destOrd="0" presId="urn:microsoft.com/office/officeart/2005/8/layout/cycle2"/>
    <dgm:cxn modelId="{CCFEE41E-F05E-4AA0-9808-C37B18945BD0}" type="presOf" srcId="{664C4CB2-ADE4-49AC-9B19-240AF84A0181}" destId="{FB2D3A77-129C-4505-B459-44CE362718BB}" srcOrd="0" destOrd="0" presId="urn:microsoft.com/office/officeart/2005/8/layout/cycle2"/>
    <dgm:cxn modelId="{7CB38491-B583-45CF-AC3C-D30F3E9605F1}" type="presOf" srcId="{A799790C-27BC-4690-8544-2A8A0D8351AA}" destId="{CEC60666-FB65-4507-BF25-97A4C92D03BB}" srcOrd="0" destOrd="0" presId="urn:microsoft.com/office/officeart/2005/8/layout/cycle2"/>
    <dgm:cxn modelId="{4BAC7638-6FFC-4BB4-B83B-ABD5FEE720B0}" type="presOf" srcId="{8C4A0F12-7B08-47E5-8856-274B5B328297}" destId="{35723271-ED95-40F0-8E5E-0526683CA05B}" srcOrd="0" destOrd="0" presId="urn:microsoft.com/office/officeart/2005/8/layout/cycle2"/>
    <dgm:cxn modelId="{AD0A8840-3E63-4E3F-AF78-84869A40D1E3}" type="presOf" srcId="{8C4A0F12-7B08-47E5-8856-274B5B328297}" destId="{AC5E3983-EE11-42AB-8895-1264BDD73C0F}" srcOrd="1" destOrd="0" presId="urn:microsoft.com/office/officeart/2005/8/layout/cycle2"/>
    <dgm:cxn modelId="{DE12A710-900C-4FF1-ABC2-EA2FC699F895}" type="presOf" srcId="{DEB1ECAC-9372-4272-97D7-FCF3D3E093AA}" destId="{2A6B8150-BD11-4DA9-BE70-EF18F4F14FAE}" srcOrd="0" destOrd="0" presId="urn:microsoft.com/office/officeart/2005/8/layout/cycle2"/>
    <dgm:cxn modelId="{7F3BF4F3-61D1-4BCC-A264-07FCBB76AAC5}" type="presParOf" srcId="{FB2D3A77-129C-4505-B459-44CE362718BB}" destId="{0BB5D226-03A7-46E3-9F64-0211B08C9654}" srcOrd="0" destOrd="0" presId="urn:microsoft.com/office/officeart/2005/8/layout/cycle2"/>
    <dgm:cxn modelId="{E30734AF-86F0-4C5D-A025-36DE6EE7F132}" type="presParOf" srcId="{FB2D3A77-129C-4505-B459-44CE362718BB}" destId="{9A49806C-7882-4A5B-9CC4-16C1C8A3C5B2}" srcOrd="1" destOrd="0" presId="urn:microsoft.com/office/officeart/2005/8/layout/cycle2"/>
    <dgm:cxn modelId="{BBBDAAA0-DC7C-459E-9D8A-9AADD4EB5B19}" type="presParOf" srcId="{9A49806C-7882-4A5B-9CC4-16C1C8A3C5B2}" destId="{8A5D9207-47E8-45FD-BDD2-FE4EE3C98A71}" srcOrd="0" destOrd="0" presId="urn:microsoft.com/office/officeart/2005/8/layout/cycle2"/>
    <dgm:cxn modelId="{6DABA389-7150-41E4-A93D-5482B7DB60C7}" type="presParOf" srcId="{FB2D3A77-129C-4505-B459-44CE362718BB}" destId="{7B2ECCAB-60D4-46D8-A9AA-13DED8695223}" srcOrd="2" destOrd="0" presId="urn:microsoft.com/office/officeart/2005/8/layout/cycle2"/>
    <dgm:cxn modelId="{DD2F17F6-46A8-4AAA-89F7-6AC4B53D12A5}" type="presParOf" srcId="{FB2D3A77-129C-4505-B459-44CE362718BB}" destId="{35723271-ED95-40F0-8E5E-0526683CA05B}" srcOrd="3" destOrd="0" presId="urn:microsoft.com/office/officeart/2005/8/layout/cycle2"/>
    <dgm:cxn modelId="{33CD8058-8CAD-41C4-8F5D-8F39C3A4D259}" type="presParOf" srcId="{35723271-ED95-40F0-8E5E-0526683CA05B}" destId="{AC5E3983-EE11-42AB-8895-1264BDD73C0F}" srcOrd="0" destOrd="0" presId="urn:microsoft.com/office/officeart/2005/8/layout/cycle2"/>
    <dgm:cxn modelId="{EA920AC4-D817-43CE-918A-9C8ED651E532}" type="presParOf" srcId="{FB2D3A77-129C-4505-B459-44CE362718BB}" destId="{D10318DD-40A3-4DA5-9549-CED8F62183FE}" srcOrd="4" destOrd="0" presId="urn:microsoft.com/office/officeart/2005/8/layout/cycle2"/>
    <dgm:cxn modelId="{A3F3EC68-D974-427B-A82E-E30174FD1C57}" type="presParOf" srcId="{FB2D3A77-129C-4505-B459-44CE362718BB}" destId="{FED0480E-10D0-4E4A-B9B6-F6F32798BB0B}" srcOrd="5" destOrd="0" presId="urn:microsoft.com/office/officeart/2005/8/layout/cycle2"/>
    <dgm:cxn modelId="{839E763E-711E-46C0-9DA3-01FE4C9AAE27}" type="presParOf" srcId="{FED0480E-10D0-4E4A-B9B6-F6F32798BB0B}" destId="{31A150DE-9833-45F5-A3BD-35BADAA19617}" srcOrd="0" destOrd="0" presId="urn:microsoft.com/office/officeart/2005/8/layout/cycle2"/>
    <dgm:cxn modelId="{D2DCE638-7E20-414B-A126-E5C183501184}" type="presParOf" srcId="{FB2D3A77-129C-4505-B459-44CE362718BB}" destId="{CEC60666-FB65-4507-BF25-97A4C92D03BB}" srcOrd="6" destOrd="0" presId="urn:microsoft.com/office/officeart/2005/8/layout/cycle2"/>
    <dgm:cxn modelId="{460D2815-013C-472F-912A-A659807EDE5A}" type="presParOf" srcId="{FB2D3A77-129C-4505-B459-44CE362718BB}" destId="{2A6B8150-BD11-4DA9-BE70-EF18F4F14FAE}" srcOrd="7" destOrd="0" presId="urn:microsoft.com/office/officeart/2005/8/layout/cycle2"/>
    <dgm:cxn modelId="{37B0BBF6-858C-417D-A2D7-7D69858A02FF}" type="presParOf" srcId="{2A6B8150-BD11-4DA9-BE70-EF18F4F14FAE}" destId="{038C9D70-A3B5-47B1-9BC3-26CCB052DA9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D5A0E6-C456-45B3-8781-B20CBE9F4D0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F67BA10-1F1B-4D72-87AE-A9ABF303B359}">
      <dgm:prSet phldrT="[Text]" custT="1"/>
      <dgm:spPr>
        <a:solidFill>
          <a:srgbClr val="C7DCE9"/>
        </a:solidFill>
      </dgm:spPr>
      <dgm:t>
        <a:bodyPr/>
        <a:lstStyle/>
        <a:p>
          <a:r>
            <a:rPr lang="en-GB" sz="1600" b="1" dirty="0" smtClean="0">
              <a:solidFill>
                <a:srgbClr val="003D67"/>
              </a:solidFill>
            </a:rPr>
            <a:t>Plan: </a:t>
          </a:r>
          <a:r>
            <a:rPr lang="en-GB" sz="1600" dirty="0" smtClean="0">
              <a:solidFill>
                <a:srgbClr val="003D67"/>
              </a:solidFill>
            </a:rPr>
            <a:t>Investigate the number of patients admitted who currently receive NIV and the time at which they receive it </a:t>
          </a:r>
          <a:r>
            <a:rPr lang="en-GB" sz="1600" i="1" dirty="0" smtClean="0">
              <a:solidFill>
                <a:srgbClr val="003D67"/>
              </a:solidFill>
            </a:rPr>
            <a:t>(BTS guidelines recommend patients receive NIV within one hour).</a:t>
          </a:r>
          <a:endParaRPr lang="en-GB" sz="1600" b="1" i="1" dirty="0">
            <a:solidFill>
              <a:srgbClr val="003D67"/>
            </a:solidFill>
          </a:endParaRPr>
        </a:p>
      </dgm:t>
    </dgm:pt>
    <dgm:pt modelId="{2DFC94FC-317B-4310-AFD7-CACB3124F1C1}" type="parTrans" cxnId="{35A595AF-C540-4415-A52F-48B16DA4E147}">
      <dgm:prSet/>
      <dgm:spPr/>
      <dgm:t>
        <a:bodyPr/>
        <a:lstStyle/>
        <a:p>
          <a:endParaRPr lang="en-GB"/>
        </a:p>
      </dgm:t>
    </dgm:pt>
    <dgm:pt modelId="{E130993D-EFED-4C8F-A6C1-B354DB4E3031}" type="sibTrans" cxnId="{35A595AF-C540-4415-A52F-48B16DA4E147}">
      <dgm:prSet/>
      <dgm:spPr>
        <a:solidFill>
          <a:srgbClr val="2C81BD"/>
        </a:solidFill>
      </dgm:spPr>
      <dgm:t>
        <a:bodyPr/>
        <a:lstStyle/>
        <a:p>
          <a:endParaRPr lang="en-GB"/>
        </a:p>
      </dgm:t>
    </dgm:pt>
    <dgm:pt modelId="{06E4A3F6-0EF5-4990-82DE-F9929F39C169}">
      <dgm:prSet phldrT="[Text]" custT="1"/>
      <dgm:spPr>
        <a:solidFill>
          <a:srgbClr val="C7DCE9"/>
        </a:solidFill>
      </dgm:spPr>
      <dgm:t>
        <a:bodyPr/>
        <a:lstStyle/>
        <a:p>
          <a:r>
            <a:rPr lang="en-GB" sz="1600" b="1" dirty="0" smtClean="0">
              <a:solidFill>
                <a:srgbClr val="003D67"/>
              </a:solidFill>
            </a:rPr>
            <a:t>Do: </a:t>
          </a:r>
          <a:r>
            <a:rPr lang="en-GB" sz="1600" dirty="0" smtClean="0">
              <a:solidFill>
                <a:srgbClr val="003D67"/>
              </a:solidFill>
            </a:rPr>
            <a:t>Make changes based on your findings:</a:t>
          </a:r>
        </a:p>
        <a:p>
          <a:r>
            <a:rPr lang="en-GB" sz="1600" dirty="0" smtClean="0">
              <a:solidFill>
                <a:srgbClr val="003D67"/>
              </a:solidFill>
            </a:rPr>
            <a:t>*Add a question to admission </a:t>
          </a:r>
          <a:r>
            <a:rPr lang="en-GB" sz="1600" dirty="0" err="1" smtClean="0">
              <a:solidFill>
                <a:srgbClr val="003D67"/>
              </a:solidFill>
            </a:rPr>
            <a:t>proforma</a:t>
          </a:r>
          <a:r>
            <a:rPr lang="en-GB" sz="1600" dirty="0" smtClean="0">
              <a:solidFill>
                <a:srgbClr val="003D67"/>
              </a:solidFill>
            </a:rPr>
            <a:t> asking if NIV was considered</a:t>
          </a:r>
        </a:p>
      </dgm:t>
    </dgm:pt>
    <dgm:pt modelId="{165438FE-F04A-4854-B5CD-6079ED9CBABB}" type="parTrans" cxnId="{76902E75-870B-4839-A39E-3E4BDC2AFA0E}">
      <dgm:prSet/>
      <dgm:spPr/>
      <dgm:t>
        <a:bodyPr/>
        <a:lstStyle/>
        <a:p>
          <a:endParaRPr lang="en-GB"/>
        </a:p>
      </dgm:t>
    </dgm:pt>
    <dgm:pt modelId="{60A9C0C8-880D-497F-953E-4A0D6F774AB0}" type="sibTrans" cxnId="{76902E75-870B-4839-A39E-3E4BDC2AFA0E}">
      <dgm:prSet/>
      <dgm:spPr>
        <a:solidFill>
          <a:srgbClr val="2C81BD"/>
        </a:solidFill>
      </dgm:spPr>
      <dgm:t>
        <a:bodyPr/>
        <a:lstStyle/>
        <a:p>
          <a:endParaRPr lang="en-GB"/>
        </a:p>
      </dgm:t>
    </dgm:pt>
    <dgm:pt modelId="{78BC17B8-A6E7-42EF-8405-D4E3A1A3512B}">
      <dgm:prSet phldrT="[Text]" custT="1"/>
      <dgm:spPr>
        <a:solidFill>
          <a:srgbClr val="C7DCE9"/>
        </a:solidFill>
      </dgm:spPr>
      <dgm:t>
        <a:bodyPr/>
        <a:lstStyle/>
        <a:p>
          <a:r>
            <a:rPr lang="en-GB" sz="1600" b="1" dirty="0" smtClean="0">
              <a:solidFill>
                <a:srgbClr val="003D67"/>
              </a:solidFill>
            </a:rPr>
            <a:t>Act: </a:t>
          </a:r>
          <a:r>
            <a:rPr lang="en-GB" sz="1600" dirty="0" smtClean="0">
              <a:solidFill>
                <a:srgbClr val="003D67"/>
              </a:solidFill>
            </a:rPr>
            <a:t>Identify gaps in your improvement &amp; speak to those who can help</a:t>
          </a:r>
          <a:endParaRPr lang="en-GB" sz="1600" dirty="0">
            <a:solidFill>
              <a:srgbClr val="003D67"/>
            </a:solidFill>
          </a:endParaRPr>
        </a:p>
      </dgm:t>
    </dgm:pt>
    <dgm:pt modelId="{198B9E36-D8ED-49F8-BC7D-D75411170C95}" type="parTrans" cxnId="{6F277E81-16D0-48CB-9A9A-92CC051B90F9}">
      <dgm:prSet/>
      <dgm:spPr/>
      <dgm:t>
        <a:bodyPr/>
        <a:lstStyle/>
        <a:p>
          <a:endParaRPr lang="en-GB"/>
        </a:p>
      </dgm:t>
    </dgm:pt>
    <dgm:pt modelId="{7C53BF09-EF93-4A47-BDC9-2A82C34EFEB7}" type="sibTrans" cxnId="{6F277E81-16D0-48CB-9A9A-92CC051B90F9}">
      <dgm:prSet/>
      <dgm:spPr>
        <a:solidFill>
          <a:srgbClr val="2C81BD"/>
        </a:solidFill>
      </dgm:spPr>
      <dgm:t>
        <a:bodyPr/>
        <a:lstStyle/>
        <a:p>
          <a:endParaRPr lang="en-GB"/>
        </a:p>
      </dgm:t>
    </dgm:pt>
    <dgm:pt modelId="{E9704554-E0E6-4E93-AD07-C962876B40B0}">
      <dgm:prSet phldrT="[Text]" custT="1"/>
      <dgm:spPr>
        <a:solidFill>
          <a:srgbClr val="C7DCE9"/>
        </a:solidFill>
      </dgm:spPr>
      <dgm:t>
        <a:bodyPr/>
        <a:lstStyle/>
        <a:p>
          <a:r>
            <a:rPr lang="en-GB" sz="1600" b="1" dirty="0" smtClean="0">
              <a:solidFill>
                <a:srgbClr val="003D67"/>
              </a:solidFill>
            </a:rPr>
            <a:t>Study: </a:t>
          </a:r>
          <a:r>
            <a:rPr lang="en-GB" sz="1600" dirty="0" smtClean="0">
              <a:solidFill>
                <a:srgbClr val="003D67"/>
              </a:solidFill>
            </a:rPr>
            <a:t>Plot the change over time</a:t>
          </a:r>
          <a:endParaRPr lang="en-GB" sz="1600" dirty="0">
            <a:solidFill>
              <a:srgbClr val="003D67"/>
            </a:solidFill>
          </a:endParaRPr>
        </a:p>
      </dgm:t>
    </dgm:pt>
    <dgm:pt modelId="{A6484254-08F7-4CA8-AD04-64521B007B14}" type="sibTrans" cxnId="{7F9AFFD2-7C55-43A4-AA91-D077961D573A}">
      <dgm:prSet/>
      <dgm:spPr>
        <a:solidFill>
          <a:srgbClr val="2C81BD"/>
        </a:solidFill>
      </dgm:spPr>
      <dgm:t>
        <a:bodyPr/>
        <a:lstStyle/>
        <a:p>
          <a:endParaRPr lang="en-GB"/>
        </a:p>
      </dgm:t>
    </dgm:pt>
    <dgm:pt modelId="{30532C63-F321-4A70-B15D-8577A49C22D8}" type="parTrans" cxnId="{7F9AFFD2-7C55-43A4-AA91-D077961D573A}">
      <dgm:prSet/>
      <dgm:spPr/>
      <dgm:t>
        <a:bodyPr/>
        <a:lstStyle/>
        <a:p>
          <a:endParaRPr lang="en-GB"/>
        </a:p>
      </dgm:t>
    </dgm:pt>
    <dgm:pt modelId="{DB36A1AF-E51D-4F51-B2FE-15DF3648114F}" type="pres">
      <dgm:prSet presAssocID="{2DD5A0E6-C456-45B3-8781-B20CBE9F4D0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234ADA2-AEFD-4855-8E17-AAED532CD54F}" type="pres">
      <dgm:prSet presAssocID="{BF67BA10-1F1B-4D72-87AE-A9ABF303B359}" presName="node" presStyleLbl="node1" presStyleIdx="0" presStyleCnt="4" custScaleX="3266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629896-D943-4D8E-9B5A-B04993B41AE6}" type="pres">
      <dgm:prSet presAssocID="{E130993D-EFED-4C8F-A6C1-B354DB4E3031}" presName="sibTrans" presStyleLbl="sibTrans2D1" presStyleIdx="0" presStyleCnt="4" custScaleX="176642" custLinFactNeighborX="24306" custLinFactNeighborY="9576"/>
      <dgm:spPr/>
      <dgm:t>
        <a:bodyPr/>
        <a:lstStyle/>
        <a:p>
          <a:endParaRPr lang="en-GB"/>
        </a:p>
      </dgm:t>
    </dgm:pt>
    <dgm:pt modelId="{5ABE8A77-B75F-4B00-81F9-86096417AD78}" type="pres">
      <dgm:prSet presAssocID="{E130993D-EFED-4C8F-A6C1-B354DB4E3031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DD9D58D8-ACB1-49EA-AB81-557A841DB501}" type="pres">
      <dgm:prSet presAssocID="{06E4A3F6-0EF5-4990-82DE-F9929F39C169}" presName="node" presStyleLbl="node1" presStyleIdx="1" presStyleCnt="4" custScaleX="306196" custRadScaleRad="150737" custRadScaleInc="22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AA8BF2-650C-4CC7-B16A-C58C0FDA374F}" type="pres">
      <dgm:prSet presAssocID="{60A9C0C8-880D-497F-953E-4A0D6F774AB0}" presName="sibTrans" presStyleLbl="sibTrans2D1" presStyleIdx="1" presStyleCnt="4" custScaleX="224479"/>
      <dgm:spPr/>
      <dgm:t>
        <a:bodyPr/>
        <a:lstStyle/>
        <a:p>
          <a:endParaRPr lang="en-GB"/>
        </a:p>
      </dgm:t>
    </dgm:pt>
    <dgm:pt modelId="{5ED1EA5A-CFBC-4BEF-B5FF-38F2539E6B85}" type="pres">
      <dgm:prSet presAssocID="{60A9C0C8-880D-497F-953E-4A0D6F774AB0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EBB9E501-E5B3-405B-A354-33B48DA675EC}" type="pres">
      <dgm:prSet presAssocID="{E9704554-E0E6-4E93-AD07-C962876B40B0}" presName="node" presStyleLbl="node1" presStyleIdx="2" presStyleCnt="4" custScaleX="2590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226DAB-A4DF-49B8-8D26-6BDAE495100C}" type="pres">
      <dgm:prSet presAssocID="{A6484254-08F7-4CA8-AD04-64521B007B14}" presName="sibTrans" presStyleLbl="sibTrans2D1" presStyleIdx="2" presStyleCnt="4" custScaleX="158337"/>
      <dgm:spPr/>
      <dgm:t>
        <a:bodyPr/>
        <a:lstStyle/>
        <a:p>
          <a:endParaRPr lang="en-GB"/>
        </a:p>
      </dgm:t>
    </dgm:pt>
    <dgm:pt modelId="{2C10B887-C05E-4157-B01E-3337339DD1A6}" type="pres">
      <dgm:prSet presAssocID="{A6484254-08F7-4CA8-AD04-64521B007B14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3E27B436-8DB5-45D3-8A15-71B4EB6DAD48}" type="pres">
      <dgm:prSet presAssocID="{78BC17B8-A6E7-42EF-8405-D4E3A1A3512B}" presName="node" presStyleLbl="node1" presStyleIdx="3" presStyleCnt="4" custScaleX="254515" custRadScaleRad="184236" custRadScaleInc="13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4AD4C8-5BA9-4F2D-948F-4C1DA12F665A}" type="pres">
      <dgm:prSet presAssocID="{7C53BF09-EF93-4A47-BDC9-2A82C34EFEB7}" presName="sibTrans" presStyleLbl="sibTrans2D1" presStyleIdx="3" presStyleCnt="4" custScaleX="190946"/>
      <dgm:spPr/>
      <dgm:t>
        <a:bodyPr/>
        <a:lstStyle/>
        <a:p>
          <a:endParaRPr lang="en-GB"/>
        </a:p>
      </dgm:t>
    </dgm:pt>
    <dgm:pt modelId="{3EF35000-055F-4036-9AF9-E9DA5AC06BA2}" type="pres">
      <dgm:prSet presAssocID="{7C53BF09-EF93-4A47-BDC9-2A82C34EFEB7}" presName="connectorText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0778232D-0F41-4435-8D35-7CC8D892B486}" type="presOf" srcId="{7C53BF09-EF93-4A47-BDC9-2A82C34EFEB7}" destId="{3EF35000-055F-4036-9AF9-E9DA5AC06BA2}" srcOrd="1" destOrd="0" presId="urn:microsoft.com/office/officeart/2005/8/layout/cycle2"/>
    <dgm:cxn modelId="{9338A29A-4C44-4DD3-99F0-1B2CDE3A2400}" type="presOf" srcId="{A6484254-08F7-4CA8-AD04-64521B007B14}" destId="{6D226DAB-A4DF-49B8-8D26-6BDAE495100C}" srcOrd="0" destOrd="0" presId="urn:microsoft.com/office/officeart/2005/8/layout/cycle2"/>
    <dgm:cxn modelId="{8EE4348C-0216-4C95-95FD-4E671BCE92F9}" type="presOf" srcId="{BF67BA10-1F1B-4D72-87AE-A9ABF303B359}" destId="{7234ADA2-AEFD-4855-8E17-AAED532CD54F}" srcOrd="0" destOrd="0" presId="urn:microsoft.com/office/officeart/2005/8/layout/cycle2"/>
    <dgm:cxn modelId="{138A6FB6-456F-4795-A612-759B9490F9D6}" type="presOf" srcId="{2DD5A0E6-C456-45B3-8781-B20CBE9F4D08}" destId="{DB36A1AF-E51D-4F51-B2FE-15DF3648114F}" srcOrd="0" destOrd="0" presId="urn:microsoft.com/office/officeart/2005/8/layout/cycle2"/>
    <dgm:cxn modelId="{35A595AF-C540-4415-A52F-48B16DA4E147}" srcId="{2DD5A0E6-C456-45B3-8781-B20CBE9F4D08}" destId="{BF67BA10-1F1B-4D72-87AE-A9ABF303B359}" srcOrd="0" destOrd="0" parTransId="{2DFC94FC-317B-4310-AFD7-CACB3124F1C1}" sibTransId="{E130993D-EFED-4C8F-A6C1-B354DB4E3031}"/>
    <dgm:cxn modelId="{7F9AFFD2-7C55-43A4-AA91-D077961D573A}" srcId="{2DD5A0E6-C456-45B3-8781-B20CBE9F4D08}" destId="{E9704554-E0E6-4E93-AD07-C962876B40B0}" srcOrd="2" destOrd="0" parTransId="{30532C63-F321-4A70-B15D-8577A49C22D8}" sibTransId="{A6484254-08F7-4CA8-AD04-64521B007B14}"/>
    <dgm:cxn modelId="{5087E46D-676B-46BE-977E-1320E0664AA0}" type="presOf" srcId="{E9704554-E0E6-4E93-AD07-C962876B40B0}" destId="{EBB9E501-E5B3-405B-A354-33B48DA675EC}" srcOrd="0" destOrd="0" presId="urn:microsoft.com/office/officeart/2005/8/layout/cycle2"/>
    <dgm:cxn modelId="{76902E75-870B-4839-A39E-3E4BDC2AFA0E}" srcId="{2DD5A0E6-C456-45B3-8781-B20CBE9F4D08}" destId="{06E4A3F6-0EF5-4990-82DE-F9929F39C169}" srcOrd="1" destOrd="0" parTransId="{165438FE-F04A-4854-B5CD-6079ED9CBABB}" sibTransId="{60A9C0C8-880D-497F-953E-4A0D6F774AB0}"/>
    <dgm:cxn modelId="{187BAA19-8808-47EF-8EB3-8B739755792B}" type="presOf" srcId="{E130993D-EFED-4C8F-A6C1-B354DB4E3031}" destId="{86629896-D943-4D8E-9B5A-B04993B41AE6}" srcOrd="0" destOrd="0" presId="urn:microsoft.com/office/officeart/2005/8/layout/cycle2"/>
    <dgm:cxn modelId="{C6F1BA41-B363-4B19-A05A-E6DDE4D2532A}" type="presOf" srcId="{06E4A3F6-0EF5-4990-82DE-F9929F39C169}" destId="{DD9D58D8-ACB1-49EA-AB81-557A841DB501}" srcOrd="0" destOrd="0" presId="urn:microsoft.com/office/officeart/2005/8/layout/cycle2"/>
    <dgm:cxn modelId="{00E351F0-B033-4FE2-9AFC-AE4E9BDBC976}" type="presOf" srcId="{E130993D-EFED-4C8F-A6C1-B354DB4E3031}" destId="{5ABE8A77-B75F-4B00-81F9-86096417AD78}" srcOrd="1" destOrd="0" presId="urn:microsoft.com/office/officeart/2005/8/layout/cycle2"/>
    <dgm:cxn modelId="{6353A274-CF28-4D74-9D1C-95128E2FA217}" type="presOf" srcId="{60A9C0C8-880D-497F-953E-4A0D6F774AB0}" destId="{5ED1EA5A-CFBC-4BEF-B5FF-38F2539E6B85}" srcOrd="1" destOrd="0" presId="urn:microsoft.com/office/officeart/2005/8/layout/cycle2"/>
    <dgm:cxn modelId="{00D28F0A-3B32-4F42-A12B-077738ADCF63}" type="presOf" srcId="{7C53BF09-EF93-4A47-BDC9-2A82C34EFEB7}" destId="{134AD4C8-5BA9-4F2D-948F-4C1DA12F665A}" srcOrd="0" destOrd="0" presId="urn:microsoft.com/office/officeart/2005/8/layout/cycle2"/>
    <dgm:cxn modelId="{6F277E81-16D0-48CB-9A9A-92CC051B90F9}" srcId="{2DD5A0E6-C456-45B3-8781-B20CBE9F4D08}" destId="{78BC17B8-A6E7-42EF-8405-D4E3A1A3512B}" srcOrd="3" destOrd="0" parTransId="{198B9E36-D8ED-49F8-BC7D-D75411170C95}" sibTransId="{7C53BF09-EF93-4A47-BDC9-2A82C34EFEB7}"/>
    <dgm:cxn modelId="{61E3A67D-52AA-421E-BA56-3EB21336C769}" type="presOf" srcId="{78BC17B8-A6E7-42EF-8405-D4E3A1A3512B}" destId="{3E27B436-8DB5-45D3-8A15-71B4EB6DAD48}" srcOrd="0" destOrd="0" presId="urn:microsoft.com/office/officeart/2005/8/layout/cycle2"/>
    <dgm:cxn modelId="{7E369600-A698-4D4E-8513-904BDAD9F18F}" type="presOf" srcId="{A6484254-08F7-4CA8-AD04-64521B007B14}" destId="{2C10B887-C05E-4157-B01E-3337339DD1A6}" srcOrd="1" destOrd="0" presId="urn:microsoft.com/office/officeart/2005/8/layout/cycle2"/>
    <dgm:cxn modelId="{5B3CE66B-89B4-4CF5-A08A-DF1320AB6A5B}" type="presOf" srcId="{60A9C0C8-880D-497F-953E-4A0D6F774AB0}" destId="{6FAA8BF2-650C-4CC7-B16A-C58C0FDA374F}" srcOrd="0" destOrd="0" presId="urn:microsoft.com/office/officeart/2005/8/layout/cycle2"/>
    <dgm:cxn modelId="{BE15D1DA-9A6F-4EAA-A8B7-9A3F9E7C7ACE}" type="presParOf" srcId="{DB36A1AF-E51D-4F51-B2FE-15DF3648114F}" destId="{7234ADA2-AEFD-4855-8E17-AAED532CD54F}" srcOrd="0" destOrd="0" presId="urn:microsoft.com/office/officeart/2005/8/layout/cycle2"/>
    <dgm:cxn modelId="{55354691-DE2C-413B-BCBD-E7B0DE7F6FBB}" type="presParOf" srcId="{DB36A1AF-E51D-4F51-B2FE-15DF3648114F}" destId="{86629896-D943-4D8E-9B5A-B04993B41AE6}" srcOrd="1" destOrd="0" presId="urn:microsoft.com/office/officeart/2005/8/layout/cycle2"/>
    <dgm:cxn modelId="{18A6D1C9-BC4F-45CC-B690-0EA6D55A817B}" type="presParOf" srcId="{86629896-D943-4D8E-9B5A-B04993B41AE6}" destId="{5ABE8A77-B75F-4B00-81F9-86096417AD78}" srcOrd="0" destOrd="0" presId="urn:microsoft.com/office/officeart/2005/8/layout/cycle2"/>
    <dgm:cxn modelId="{280E8324-4990-4749-95E1-2B29F03EF935}" type="presParOf" srcId="{DB36A1AF-E51D-4F51-B2FE-15DF3648114F}" destId="{DD9D58D8-ACB1-49EA-AB81-557A841DB501}" srcOrd="2" destOrd="0" presId="urn:microsoft.com/office/officeart/2005/8/layout/cycle2"/>
    <dgm:cxn modelId="{0B1F398A-48C9-4559-828B-77A229A3D197}" type="presParOf" srcId="{DB36A1AF-E51D-4F51-B2FE-15DF3648114F}" destId="{6FAA8BF2-650C-4CC7-B16A-C58C0FDA374F}" srcOrd="3" destOrd="0" presId="urn:microsoft.com/office/officeart/2005/8/layout/cycle2"/>
    <dgm:cxn modelId="{06EEE009-BC6F-4A56-B02F-119FBAC2923A}" type="presParOf" srcId="{6FAA8BF2-650C-4CC7-B16A-C58C0FDA374F}" destId="{5ED1EA5A-CFBC-4BEF-B5FF-38F2539E6B85}" srcOrd="0" destOrd="0" presId="urn:microsoft.com/office/officeart/2005/8/layout/cycle2"/>
    <dgm:cxn modelId="{53ED6BB1-0794-4113-9E54-912343275FF9}" type="presParOf" srcId="{DB36A1AF-E51D-4F51-B2FE-15DF3648114F}" destId="{EBB9E501-E5B3-405B-A354-33B48DA675EC}" srcOrd="4" destOrd="0" presId="urn:microsoft.com/office/officeart/2005/8/layout/cycle2"/>
    <dgm:cxn modelId="{CE23A496-22E9-4704-A228-B2ED70331FE9}" type="presParOf" srcId="{DB36A1AF-E51D-4F51-B2FE-15DF3648114F}" destId="{6D226DAB-A4DF-49B8-8D26-6BDAE495100C}" srcOrd="5" destOrd="0" presId="urn:microsoft.com/office/officeart/2005/8/layout/cycle2"/>
    <dgm:cxn modelId="{2EFE1E5D-4310-42B0-A902-AA352CA30CA7}" type="presParOf" srcId="{6D226DAB-A4DF-49B8-8D26-6BDAE495100C}" destId="{2C10B887-C05E-4157-B01E-3337339DD1A6}" srcOrd="0" destOrd="0" presId="urn:microsoft.com/office/officeart/2005/8/layout/cycle2"/>
    <dgm:cxn modelId="{0E563561-03FB-498A-AFA5-F11F9733A688}" type="presParOf" srcId="{DB36A1AF-E51D-4F51-B2FE-15DF3648114F}" destId="{3E27B436-8DB5-45D3-8A15-71B4EB6DAD48}" srcOrd="6" destOrd="0" presId="urn:microsoft.com/office/officeart/2005/8/layout/cycle2"/>
    <dgm:cxn modelId="{D82D6C9E-7984-4E50-AD9F-00DD533ABF56}" type="presParOf" srcId="{DB36A1AF-E51D-4F51-B2FE-15DF3648114F}" destId="{134AD4C8-5BA9-4F2D-948F-4C1DA12F665A}" srcOrd="7" destOrd="0" presId="urn:microsoft.com/office/officeart/2005/8/layout/cycle2"/>
    <dgm:cxn modelId="{F5134DD3-E2B1-4EC4-BF09-B7E3164DBE43}" type="presParOf" srcId="{134AD4C8-5BA9-4F2D-948F-4C1DA12F665A}" destId="{3EF35000-055F-4036-9AF9-E9DA5AC06BA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D5A0E6-C456-45B3-8781-B20CBE9F4D0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F67BA10-1F1B-4D72-87AE-A9ABF303B359}">
      <dgm:prSet phldrT="[Text]" custT="1"/>
      <dgm:spPr>
        <a:solidFill>
          <a:srgbClr val="C7DCE9"/>
        </a:solidFill>
      </dgm:spPr>
      <dgm:t>
        <a:bodyPr/>
        <a:lstStyle/>
        <a:p>
          <a:r>
            <a:rPr lang="en-GB" sz="1600" b="1" dirty="0" smtClean="0">
              <a:solidFill>
                <a:srgbClr val="003D67"/>
              </a:solidFill>
            </a:rPr>
            <a:t>Plan: </a:t>
          </a:r>
          <a:r>
            <a:rPr lang="en-GB" sz="1600" dirty="0" smtClean="0">
              <a:solidFill>
                <a:srgbClr val="003D67"/>
              </a:solidFill>
            </a:rPr>
            <a:t>Investigate the number of patients admitted who currently receive the discharge bundle (you can use the run-charts in the continuous audit)</a:t>
          </a:r>
          <a:endParaRPr lang="en-GB" sz="1600" b="1" dirty="0">
            <a:solidFill>
              <a:srgbClr val="003D67"/>
            </a:solidFill>
          </a:endParaRPr>
        </a:p>
      </dgm:t>
    </dgm:pt>
    <dgm:pt modelId="{2DFC94FC-317B-4310-AFD7-CACB3124F1C1}" type="parTrans" cxnId="{35A595AF-C540-4415-A52F-48B16DA4E147}">
      <dgm:prSet/>
      <dgm:spPr/>
      <dgm:t>
        <a:bodyPr/>
        <a:lstStyle/>
        <a:p>
          <a:endParaRPr lang="en-GB"/>
        </a:p>
      </dgm:t>
    </dgm:pt>
    <dgm:pt modelId="{E130993D-EFED-4C8F-A6C1-B354DB4E3031}" type="sibTrans" cxnId="{35A595AF-C540-4415-A52F-48B16DA4E147}">
      <dgm:prSet/>
      <dgm:spPr>
        <a:solidFill>
          <a:srgbClr val="2C81BD"/>
        </a:solidFill>
      </dgm:spPr>
      <dgm:t>
        <a:bodyPr/>
        <a:lstStyle/>
        <a:p>
          <a:endParaRPr lang="en-GB"/>
        </a:p>
      </dgm:t>
    </dgm:pt>
    <dgm:pt modelId="{06E4A3F6-0EF5-4990-82DE-F9929F39C169}">
      <dgm:prSet phldrT="[Text]" custT="1"/>
      <dgm:spPr>
        <a:solidFill>
          <a:srgbClr val="C7DCE9"/>
        </a:solidFill>
      </dgm:spPr>
      <dgm:t>
        <a:bodyPr/>
        <a:lstStyle/>
        <a:p>
          <a:r>
            <a:rPr lang="en-GB" sz="1600" b="1" dirty="0" smtClean="0">
              <a:solidFill>
                <a:srgbClr val="003D67"/>
              </a:solidFill>
            </a:rPr>
            <a:t>Do: </a:t>
          </a:r>
          <a:r>
            <a:rPr lang="en-GB" sz="1600" dirty="0" smtClean="0">
              <a:solidFill>
                <a:srgbClr val="003D67"/>
              </a:solidFill>
            </a:rPr>
            <a:t>Implement the use of a  discharge bundle notification system at admission</a:t>
          </a:r>
        </a:p>
      </dgm:t>
    </dgm:pt>
    <dgm:pt modelId="{165438FE-F04A-4854-B5CD-6079ED9CBABB}" type="parTrans" cxnId="{76902E75-870B-4839-A39E-3E4BDC2AFA0E}">
      <dgm:prSet/>
      <dgm:spPr/>
      <dgm:t>
        <a:bodyPr/>
        <a:lstStyle/>
        <a:p>
          <a:endParaRPr lang="en-GB"/>
        </a:p>
      </dgm:t>
    </dgm:pt>
    <dgm:pt modelId="{60A9C0C8-880D-497F-953E-4A0D6F774AB0}" type="sibTrans" cxnId="{76902E75-870B-4839-A39E-3E4BDC2AFA0E}">
      <dgm:prSet/>
      <dgm:spPr>
        <a:solidFill>
          <a:srgbClr val="2C81BD"/>
        </a:solidFill>
      </dgm:spPr>
      <dgm:t>
        <a:bodyPr/>
        <a:lstStyle/>
        <a:p>
          <a:endParaRPr lang="en-GB"/>
        </a:p>
      </dgm:t>
    </dgm:pt>
    <dgm:pt modelId="{78BC17B8-A6E7-42EF-8405-D4E3A1A3512B}">
      <dgm:prSet phldrT="[Text]" custT="1"/>
      <dgm:spPr>
        <a:solidFill>
          <a:srgbClr val="C7DCE9"/>
        </a:solidFill>
      </dgm:spPr>
      <dgm:t>
        <a:bodyPr/>
        <a:lstStyle/>
        <a:p>
          <a:r>
            <a:rPr lang="en-GB" sz="1600" b="1" dirty="0" smtClean="0">
              <a:solidFill>
                <a:srgbClr val="003D67"/>
              </a:solidFill>
            </a:rPr>
            <a:t>Act: </a:t>
          </a:r>
          <a:r>
            <a:rPr lang="en-GB" sz="1600" dirty="0" smtClean="0">
              <a:solidFill>
                <a:srgbClr val="003D67"/>
              </a:solidFill>
            </a:rPr>
            <a:t>Identify gaps in your improvement and speak to those who can help</a:t>
          </a:r>
          <a:endParaRPr lang="en-GB" sz="1600" dirty="0">
            <a:solidFill>
              <a:srgbClr val="003D67"/>
            </a:solidFill>
          </a:endParaRPr>
        </a:p>
      </dgm:t>
    </dgm:pt>
    <dgm:pt modelId="{198B9E36-D8ED-49F8-BC7D-D75411170C95}" type="parTrans" cxnId="{6F277E81-16D0-48CB-9A9A-92CC051B90F9}">
      <dgm:prSet/>
      <dgm:spPr/>
      <dgm:t>
        <a:bodyPr/>
        <a:lstStyle/>
        <a:p>
          <a:endParaRPr lang="en-GB"/>
        </a:p>
      </dgm:t>
    </dgm:pt>
    <dgm:pt modelId="{7C53BF09-EF93-4A47-BDC9-2A82C34EFEB7}" type="sibTrans" cxnId="{6F277E81-16D0-48CB-9A9A-92CC051B90F9}">
      <dgm:prSet/>
      <dgm:spPr>
        <a:solidFill>
          <a:srgbClr val="2C81BD"/>
        </a:solidFill>
      </dgm:spPr>
      <dgm:t>
        <a:bodyPr/>
        <a:lstStyle/>
        <a:p>
          <a:endParaRPr lang="en-GB"/>
        </a:p>
      </dgm:t>
    </dgm:pt>
    <dgm:pt modelId="{E9704554-E0E6-4E93-AD07-C962876B40B0}">
      <dgm:prSet phldrT="[Text]" custT="1"/>
      <dgm:spPr>
        <a:solidFill>
          <a:srgbClr val="C7DCE9"/>
        </a:solidFill>
      </dgm:spPr>
      <dgm:t>
        <a:bodyPr/>
        <a:lstStyle/>
        <a:p>
          <a:r>
            <a:rPr lang="en-GB" sz="1600" b="1" dirty="0" smtClean="0">
              <a:solidFill>
                <a:srgbClr val="003D67"/>
              </a:solidFill>
            </a:rPr>
            <a:t>Study: </a:t>
          </a:r>
          <a:r>
            <a:rPr lang="en-GB" sz="1600" b="0" dirty="0" smtClean="0">
              <a:solidFill>
                <a:srgbClr val="003D67"/>
              </a:solidFill>
            </a:rPr>
            <a:t>Has the rate improved?</a:t>
          </a:r>
          <a:endParaRPr lang="en-GB" sz="1600" dirty="0">
            <a:solidFill>
              <a:srgbClr val="003D67"/>
            </a:solidFill>
          </a:endParaRPr>
        </a:p>
      </dgm:t>
    </dgm:pt>
    <dgm:pt modelId="{A6484254-08F7-4CA8-AD04-64521B007B14}" type="sibTrans" cxnId="{7F9AFFD2-7C55-43A4-AA91-D077961D573A}">
      <dgm:prSet/>
      <dgm:spPr>
        <a:solidFill>
          <a:srgbClr val="2C81BD"/>
        </a:solidFill>
      </dgm:spPr>
      <dgm:t>
        <a:bodyPr/>
        <a:lstStyle/>
        <a:p>
          <a:endParaRPr lang="en-GB"/>
        </a:p>
      </dgm:t>
    </dgm:pt>
    <dgm:pt modelId="{30532C63-F321-4A70-B15D-8577A49C22D8}" type="parTrans" cxnId="{7F9AFFD2-7C55-43A4-AA91-D077961D573A}">
      <dgm:prSet/>
      <dgm:spPr/>
      <dgm:t>
        <a:bodyPr/>
        <a:lstStyle/>
        <a:p>
          <a:endParaRPr lang="en-GB"/>
        </a:p>
      </dgm:t>
    </dgm:pt>
    <dgm:pt modelId="{DB36A1AF-E51D-4F51-B2FE-15DF3648114F}" type="pres">
      <dgm:prSet presAssocID="{2DD5A0E6-C456-45B3-8781-B20CBE9F4D0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234ADA2-AEFD-4855-8E17-AAED532CD54F}" type="pres">
      <dgm:prSet presAssocID="{BF67BA10-1F1B-4D72-87AE-A9ABF303B359}" presName="node" presStyleLbl="node1" presStyleIdx="0" presStyleCnt="4" custScaleX="3266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629896-D943-4D8E-9B5A-B04993B41AE6}" type="pres">
      <dgm:prSet presAssocID="{E130993D-EFED-4C8F-A6C1-B354DB4E3031}" presName="sibTrans" presStyleLbl="sibTrans2D1" presStyleIdx="0" presStyleCnt="4"/>
      <dgm:spPr/>
      <dgm:t>
        <a:bodyPr/>
        <a:lstStyle/>
        <a:p>
          <a:endParaRPr lang="en-GB"/>
        </a:p>
      </dgm:t>
    </dgm:pt>
    <dgm:pt modelId="{5ABE8A77-B75F-4B00-81F9-86096417AD78}" type="pres">
      <dgm:prSet presAssocID="{E130993D-EFED-4C8F-A6C1-B354DB4E3031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DD9D58D8-ACB1-49EA-AB81-557A841DB501}" type="pres">
      <dgm:prSet presAssocID="{06E4A3F6-0EF5-4990-82DE-F9929F39C169}" presName="node" presStyleLbl="node1" presStyleIdx="1" presStyleCnt="4" custScaleX="269126" custRadScaleRad="189918" custRadScaleInc="-130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AA8BF2-650C-4CC7-B16A-C58C0FDA374F}" type="pres">
      <dgm:prSet presAssocID="{60A9C0C8-880D-497F-953E-4A0D6F774AB0}" presName="sibTrans" presStyleLbl="sibTrans2D1" presStyleIdx="1" presStyleCnt="4"/>
      <dgm:spPr/>
      <dgm:t>
        <a:bodyPr/>
        <a:lstStyle/>
        <a:p>
          <a:endParaRPr lang="en-GB"/>
        </a:p>
      </dgm:t>
    </dgm:pt>
    <dgm:pt modelId="{5ED1EA5A-CFBC-4BEF-B5FF-38F2539E6B85}" type="pres">
      <dgm:prSet presAssocID="{60A9C0C8-880D-497F-953E-4A0D6F774AB0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EBB9E501-E5B3-405B-A354-33B48DA675EC}" type="pres">
      <dgm:prSet presAssocID="{E9704554-E0E6-4E93-AD07-C962876B40B0}" presName="node" presStyleLbl="node1" presStyleIdx="2" presStyleCnt="4" custScaleX="2590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226DAB-A4DF-49B8-8D26-6BDAE495100C}" type="pres">
      <dgm:prSet presAssocID="{A6484254-08F7-4CA8-AD04-64521B007B14}" presName="sibTrans" presStyleLbl="sibTrans2D1" presStyleIdx="2" presStyleCnt="4"/>
      <dgm:spPr/>
      <dgm:t>
        <a:bodyPr/>
        <a:lstStyle/>
        <a:p>
          <a:endParaRPr lang="en-GB"/>
        </a:p>
      </dgm:t>
    </dgm:pt>
    <dgm:pt modelId="{2C10B887-C05E-4157-B01E-3337339DD1A6}" type="pres">
      <dgm:prSet presAssocID="{A6484254-08F7-4CA8-AD04-64521B007B14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3E27B436-8DB5-45D3-8A15-71B4EB6DAD48}" type="pres">
      <dgm:prSet presAssocID="{78BC17B8-A6E7-42EF-8405-D4E3A1A3512B}" presName="node" presStyleLbl="node1" presStyleIdx="3" presStyleCnt="4" custScaleX="254515" custRadScaleRad="184236" custRadScaleInc="13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4AD4C8-5BA9-4F2D-948F-4C1DA12F665A}" type="pres">
      <dgm:prSet presAssocID="{7C53BF09-EF93-4A47-BDC9-2A82C34EFEB7}" presName="sibTrans" presStyleLbl="sibTrans2D1" presStyleIdx="3" presStyleCnt="4"/>
      <dgm:spPr/>
      <dgm:t>
        <a:bodyPr/>
        <a:lstStyle/>
        <a:p>
          <a:endParaRPr lang="en-GB"/>
        </a:p>
      </dgm:t>
    </dgm:pt>
    <dgm:pt modelId="{3EF35000-055F-4036-9AF9-E9DA5AC06BA2}" type="pres">
      <dgm:prSet presAssocID="{7C53BF09-EF93-4A47-BDC9-2A82C34EFEB7}" presName="connectorText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E2231726-7A15-45ED-8F6C-E67D432D01A5}" type="presOf" srcId="{7C53BF09-EF93-4A47-BDC9-2A82C34EFEB7}" destId="{134AD4C8-5BA9-4F2D-948F-4C1DA12F665A}" srcOrd="0" destOrd="0" presId="urn:microsoft.com/office/officeart/2005/8/layout/cycle2"/>
    <dgm:cxn modelId="{76902E75-870B-4839-A39E-3E4BDC2AFA0E}" srcId="{2DD5A0E6-C456-45B3-8781-B20CBE9F4D08}" destId="{06E4A3F6-0EF5-4990-82DE-F9929F39C169}" srcOrd="1" destOrd="0" parTransId="{165438FE-F04A-4854-B5CD-6079ED9CBABB}" sibTransId="{60A9C0C8-880D-497F-953E-4A0D6F774AB0}"/>
    <dgm:cxn modelId="{21C4EB25-BA16-45C5-A95E-E4335087C08D}" type="presOf" srcId="{2DD5A0E6-C456-45B3-8781-B20CBE9F4D08}" destId="{DB36A1AF-E51D-4F51-B2FE-15DF3648114F}" srcOrd="0" destOrd="0" presId="urn:microsoft.com/office/officeart/2005/8/layout/cycle2"/>
    <dgm:cxn modelId="{9B1CAB62-236B-456E-B49F-480746A410D8}" type="presOf" srcId="{60A9C0C8-880D-497F-953E-4A0D6F774AB0}" destId="{5ED1EA5A-CFBC-4BEF-B5FF-38F2539E6B85}" srcOrd="1" destOrd="0" presId="urn:microsoft.com/office/officeart/2005/8/layout/cycle2"/>
    <dgm:cxn modelId="{6F277E81-16D0-48CB-9A9A-92CC051B90F9}" srcId="{2DD5A0E6-C456-45B3-8781-B20CBE9F4D08}" destId="{78BC17B8-A6E7-42EF-8405-D4E3A1A3512B}" srcOrd="3" destOrd="0" parTransId="{198B9E36-D8ED-49F8-BC7D-D75411170C95}" sibTransId="{7C53BF09-EF93-4A47-BDC9-2A82C34EFEB7}"/>
    <dgm:cxn modelId="{7869A160-418A-49AB-8DA2-115CF62A85CF}" type="presOf" srcId="{06E4A3F6-0EF5-4990-82DE-F9929F39C169}" destId="{DD9D58D8-ACB1-49EA-AB81-557A841DB501}" srcOrd="0" destOrd="0" presId="urn:microsoft.com/office/officeart/2005/8/layout/cycle2"/>
    <dgm:cxn modelId="{AE76A411-EAFC-4FE9-8B4C-DAC4C410CED3}" type="presOf" srcId="{78BC17B8-A6E7-42EF-8405-D4E3A1A3512B}" destId="{3E27B436-8DB5-45D3-8A15-71B4EB6DAD48}" srcOrd="0" destOrd="0" presId="urn:microsoft.com/office/officeart/2005/8/layout/cycle2"/>
    <dgm:cxn modelId="{567247B0-BD48-46AE-ADE1-D26EE3F7B1E7}" type="presOf" srcId="{A6484254-08F7-4CA8-AD04-64521B007B14}" destId="{6D226DAB-A4DF-49B8-8D26-6BDAE495100C}" srcOrd="0" destOrd="0" presId="urn:microsoft.com/office/officeart/2005/8/layout/cycle2"/>
    <dgm:cxn modelId="{F2231D42-D169-40B6-A1EF-48913904966C}" type="presOf" srcId="{BF67BA10-1F1B-4D72-87AE-A9ABF303B359}" destId="{7234ADA2-AEFD-4855-8E17-AAED532CD54F}" srcOrd="0" destOrd="0" presId="urn:microsoft.com/office/officeart/2005/8/layout/cycle2"/>
    <dgm:cxn modelId="{C3875284-A61B-4822-A344-96D040AA7F03}" type="presOf" srcId="{E9704554-E0E6-4E93-AD07-C962876B40B0}" destId="{EBB9E501-E5B3-405B-A354-33B48DA675EC}" srcOrd="0" destOrd="0" presId="urn:microsoft.com/office/officeart/2005/8/layout/cycle2"/>
    <dgm:cxn modelId="{08308AD7-643A-4048-AE9C-6AE25031C9F1}" type="presOf" srcId="{7C53BF09-EF93-4A47-BDC9-2A82C34EFEB7}" destId="{3EF35000-055F-4036-9AF9-E9DA5AC06BA2}" srcOrd="1" destOrd="0" presId="urn:microsoft.com/office/officeart/2005/8/layout/cycle2"/>
    <dgm:cxn modelId="{35A595AF-C540-4415-A52F-48B16DA4E147}" srcId="{2DD5A0E6-C456-45B3-8781-B20CBE9F4D08}" destId="{BF67BA10-1F1B-4D72-87AE-A9ABF303B359}" srcOrd="0" destOrd="0" parTransId="{2DFC94FC-317B-4310-AFD7-CACB3124F1C1}" sibTransId="{E130993D-EFED-4C8F-A6C1-B354DB4E3031}"/>
    <dgm:cxn modelId="{B56F7062-2D39-4A5A-AE20-3CB00AA9DBB5}" type="presOf" srcId="{E130993D-EFED-4C8F-A6C1-B354DB4E3031}" destId="{5ABE8A77-B75F-4B00-81F9-86096417AD78}" srcOrd="1" destOrd="0" presId="urn:microsoft.com/office/officeart/2005/8/layout/cycle2"/>
    <dgm:cxn modelId="{7F9AFFD2-7C55-43A4-AA91-D077961D573A}" srcId="{2DD5A0E6-C456-45B3-8781-B20CBE9F4D08}" destId="{E9704554-E0E6-4E93-AD07-C962876B40B0}" srcOrd="2" destOrd="0" parTransId="{30532C63-F321-4A70-B15D-8577A49C22D8}" sibTransId="{A6484254-08F7-4CA8-AD04-64521B007B14}"/>
    <dgm:cxn modelId="{0812581E-8D36-442D-AE68-A75A60C7A30A}" type="presOf" srcId="{60A9C0C8-880D-497F-953E-4A0D6F774AB0}" destId="{6FAA8BF2-650C-4CC7-B16A-C58C0FDA374F}" srcOrd="0" destOrd="0" presId="urn:microsoft.com/office/officeart/2005/8/layout/cycle2"/>
    <dgm:cxn modelId="{2EFEFF9B-C535-4A05-8B3A-2F99E38C82BB}" type="presOf" srcId="{A6484254-08F7-4CA8-AD04-64521B007B14}" destId="{2C10B887-C05E-4157-B01E-3337339DD1A6}" srcOrd="1" destOrd="0" presId="urn:microsoft.com/office/officeart/2005/8/layout/cycle2"/>
    <dgm:cxn modelId="{609830A5-248F-4735-BA8A-E180C406E54E}" type="presOf" srcId="{E130993D-EFED-4C8F-A6C1-B354DB4E3031}" destId="{86629896-D943-4D8E-9B5A-B04993B41AE6}" srcOrd="0" destOrd="0" presId="urn:microsoft.com/office/officeart/2005/8/layout/cycle2"/>
    <dgm:cxn modelId="{89D120EA-8A2E-408D-9C6E-A83D7DD0981C}" type="presParOf" srcId="{DB36A1AF-E51D-4F51-B2FE-15DF3648114F}" destId="{7234ADA2-AEFD-4855-8E17-AAED532CD54F}" srcOrd="0" destOrd="0" presId="urn:microsoft.com/office/officeart/2005/8/layout/cycle2"/>
    <dgm:cxn modelId="{6891255A-46EC-4157-9E71-88EE4C3E04E7}" type="presParOf" srcId="{DB36A1AF-E51D-4F51-B2FE-15DF3648114F}" destId="{86629896-D943-4D8E-9B5A-B04993B41AE6}" srcOrd="1" destOrd="0" presId="urn:microsoft.com/office/officeart/2005/8/layout/cycle2"/>
    <dgm:cxn modelId="{7B271052-B57E-4D81-8370-90A0AD85DD46}" type="presParOf" srcId="{86629896-D943-4D8E-9B5A-B04993B41AE6}" destId="{5ABE8A77-B75F-4B00-81F9-86096417AD78}" srcOrd="0" destOrd="0" presId="urn:microsoft.com/office/officeart/2005/8/layout/cycle2"/>
    <dgm:cxn modelId="{3599E7D2-8CCB-4C74-A6B8-B3FC8B917BD7}" type="presParOf" srcId="{DB36A1AF-E51D-4F51-B2FE-15DF3648114F}" destId="{DD9D58D8-ACB1-49EA-AB81-557A841DB501}" srcOrd="2" destOrd="0" presId="urn:microsoft.com/office/officeart/2005/8/layout/cycle2"/>
    <dgm:cxn modelId="{77649CE8-9E2D-427A-A941-65140667B01B}" type="presParOf" srcId="{DB36A1AF-E51D-4F51-B2FE-15DF3648114F}" destId="{6FAA8BF2-650C-4CC7-B16A-C58C0FDA374F}" srcOrd="3" destOrd="0" presId="urn:microsoft.com/office/officeart/2005/8/layout/cycle2"/>
    <dgm:cxn modelId="{55E7A4BB-5B4F-420B-9B45-EE2A8CA66A95}" type="presParOf" srcId="{6FAA8BF2-650C-4CC7-B16A-C58C0FDA374F}" destId="{5ED1EA5A-CFBC-4BEF-B5FF-38F2539E6B85}" srcOrd="0" destOrd="0" presId="urn:microsoft.com/office/officeart/2005/8/layout/cycle2"/>
    <dgm:cxn modelId="{712E70F1-AD87-4179-843C-6F471C53FB0A}" type="presParOf" srcId="{DB36A1AF-E51D-4F51-B2FE-15DF3648114F}" destId="{EBB9E501-E5B3-405B-A354-33B48DA675EC}" srcOrd="4" destOrd="0" presId="urn:microsoft.com/office/officeart/2005/8/layout/cycle2"/>
    <dgm:cxn modelId="{F286E4EA-8462-421E-B0B4-27808AEBD8F8}" type="presParOf" srcId="{DB36A1AF-E51D-4F51-B2FE-15DF3648114F}" destId="{6D226DAB-A4DF-49B8-8D26-6BDAE495100C}" srcOrd="5" destOrd="0" presId="urn:microsoft.com/office/officeart/2005/8/layout/cycle2"/>
    <dgm:cxn modelId="{0969B1FF-069A-4F6A-B1F7-062755FF38C6}" type="presParOf" srcId="{6D226DAB-A4DF-49B8-8D26-6BDAE495100C}" destId="{2C10B887-C05E-4157-B01E-3337339DD1A6}" srcOrd="0" destOrd="0" presId="urn:microsoft.com/office/officeart/2005/8/layout/cycle2"/>
    <dgm:cxn modelId="{6209082D-482E-4353-9C26-B049C061F571}" type="presParOf" srcId="{DB36A1AF-E51D-4F51-B2FE-15DF3648114F}" destId="{3E27B436-8DB5-45D3-8A15-71B4EB6DAD48}" srcOrd="6" destOrd="0" presId="urn:microsoft.com/office/officeart/2005/8/layout/cycle2"/>
    <dgm:cxn modelId="{1C5DD645-66CB-4C30-9D16-E4522F0ED3FD}" type="presParOf" srcId="{DB36A1AF-E51D-4F51-B2FE-15DF3648114F}" destId="{134AD4C8-5BA9-4F2D-948F-4C1DA12F665A}" srcOrd="7" destOrd="0" presId="urn:microsoft.com/office/officeart/2005/8/layout/cycle2"/>
    <dgm:cxn modelId="{7987A382-FACE-4848-8F11-481FD47879D7}" type="presParOf" srcId="{134AD4C8-5BA9-4F2D-948F-4C1DA12F665A}" destId="{3EF35000-055F-4036-9AF9-E9DA5AC06BA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B2F3B-80F7-41C4-8C25-B3B8AC283FC8}">
      <dsp:nvSpPr>
        <dsp:cNvPr id="0" name=""/>
        <dsp:cNvSpPr/>
      </dsp:nvSpPr>
      <dsp:spPr>
        <a:xfrm>
          <a:off x="3003105" y="1442960"/>
          <a:ext cx="1626637" cy="1690313"/>
        </a:xfrm>
        <a:prstGeom prst="ellipse">
          <a:avLst/>
        </a:prstGeom>
        <a:solidFill>
          <a:srgbClr val="2C81BD">
            <a:alpha val="50000"/>
          </a:srgbClr>
        </a:solidFill>
        <a:ln w="25400" cap="flat" cmpd="sng" algn="ctr">
          <a:solidFill>
            <a:srgbClr val="003D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Associated with inpatient mortality</a:t>
          </a:r>
          <a:endParaRPr lang="en-GB" sz="1900" kern="1200" dirty="0"/>
        </a:p>
      </dsp:txBody>
      <dsp:txXfrm>
        <a:off x="3241320" y="1690501"/>
        <a:ext cx="1150207" cy="1195231"/>
      </dsp:txXfrm>
    </dsp:sp>
    <dsp:sp modelId="{45B7BDB6-7A63-4D66-B1D6-6BA676576824}">
      <dsp:nvSpPr>
        <dsp:cNvPr id="0" name=""/>
        <dsp:cNvSpPr/>
      </dsp:nvSpPr>
      <dsp:spPr>
        <a:xfrm>
          <a:off x="3096423" y="-67710"/>
          <a:ext cx="1440001" cy="1440001"/>
        </a:xfrm>
        <a:prstGeom prst="ellipse">
          <a:avLst/>
        </a:prstGeom>
        <a:solidFill>
          <a:srgbClr val="C7DCE9">
            <a:alpha val="49804"/>
          </a:srgbClr>
        </a:solidFill>
        <a:ln w="25400" cap="flat" cmpd="sng" algn="ctr">
          <a:solidFill>
            <a:srgbClr val="2C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↑ age</a:t>
          </a:r>
          <a:endParaRPr lang="en-GB" sz="1600" kern="1200" dirty="0"/>
        </a:p>
      </dsp:txBody>
      <dsp:txXfrm>
        <a:off x="3307306" y="143173"/>
        <a:ext cx="1018235" cy="1018235"/>
      </dsp:txXfrm>
    </dsp:sp>
    <dsp:sp modelId="{301587A8-C575-4CAA-9EE1-AD118FF50F5E}">
      <dsp:nvSpPr>
        <dsp:cNvPr id="0" name=""/>
        <dsp:cNvSpPr/>
      </dsp:nvSpPr>
      <dsp:spPr>
        <a:xfrm>
          <a:off x="4147911" y="315000"/>
          <a:ext cx="1440001" cy="1440001"/>
        </a:xfrm>
        <a:prstGeom prst="ellipse">
          <a:avLst/>
        </a:prstGeom>
        <a:solidFill>
          <a:srgbClr val="C7DCE9">
            <a:alpha val="50000"/>
          </a:srgbClr>
        </a:solidFill>
        <a:ln w="25400" cap="flat" cmpd="sng" algn="ctr">
          <a:solidFill>
            <a:srgbClr val="2C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↑ co-morbidities</a:t>
          </a:r>
          <a:endParaRPr lang="en-GB" sz="1600" kern="1200" dirty="0"/>
        </a:p>
      </dsp:txBody>
      <dsp:txXfrm>
        <a:off x="4358794" y="525883"/>
        <a:ext cx="1018235" cy="1018235"/>
      </dsp:txXfrm>
    </dsp:sp>
    <dsp:sp modelId="{32718BCC-D9F8-4D85-9964-2651652B1CD3}">
      <dsp:nvSpPr>
        <dsp:cNvPr id="0" name=""/>
        <dsp:cNvSpPr/>
      </dsp:nvSpPr>
      <dsp:spPr>
        <a:xfrm>
          <a:off x="4707397" y="1284057"/>
          <a:ext cx="1440001" cy="1440001"/>
        </a:xfrm>
        <a:prstGeom prst="ellipse">
          <a:avLst/>
        </a:prstGeom>
        <a:solidFill>
          <a:srgbClr val="C7DCE9">
            <a:alpha val="50000"/>
          </a:srgbClr>
        </a:solidFill>
        <a:ln w="25400" cap="flat" cmpd="sng" algn="ctr">
          <a:solidFill>
            <a:srgbClr val="2C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Chest x-ray consolidation</a:t>
          </a:r>
          <a:endParaRPr lang="en-GB" sz="1600" kern="1200" dirty="0"/>
        </a:p>
      </dsp:txBody>
      <dsp:txXfrm>
        <a:off x="4918280" y="1494940"/>
        <a:ext cx="1018235" cy="1018235"/>
      </dsp:txXfrm>
    </dsp:sp>
    <dsp:sp modelId="{8F35B8F6-200B-4AA8-900F-5D07C1052841}">
      <dsp:nvSpPr>
        <dsp:cNvPr id="0" name=""/>
        <dsp:cNvSpPr/>
      </dsp:nvSpPr>
      <dsp:spPr>
        <a:xfrm>
          <a:off x="4513090" y="2386028"/>
          <a:ext cx="1440001" cy="1440001"/>
        </a:xfrm>
        <a:prstGeom prst="ellipse">
          <a:avLst/>
        </a:prstGeom>
        <a:solidFill>
          <a:srgbClr val="C7DCE9">
            <a:alpha val="50000"/>
          </a:srgbClr>
        </a:solidFill>
        <a:ln w="25400" cap="flat" cmpd="sng" algn="ctr">
          <a:solidFill>
            <a:srgbClr val="2C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↑ MRC score</a:t>
          </a:r>
          <a:endParaRPr lang="en-GB" sz="1600" kern="1200" dirty="0"/>
        </a:p>
      </dsp:txBody>
      <dsp:txXfrm>
        <a:off x="4723973" y="2596911"/>
        <a:ext cx="1018235" cy="1018235"/>
      </dsp:txXfrm>
    </dsp:sp>
    <dsp:sp modelId="{7291D5E0-764C-4912-A34A-465CBA1824D1}">
      <dsp:nvSpPr>
        <dsp:cNvPr id="0" name=""/>
        <dsp:cNvSpPr/>
      </dsp:nvSpPr>
      <dsp:spPr>
        <a:xfrm>
          <a:off x="3655908" y="3105289"/>
          <a:ext cx="1440001" cy="1440001"/>
        </a:xfrm>
        <a:prstGeom prst="ellipse">
          <a:avLst/>
        </a:prstGeom>
        <a:solidFill>
          <a:srgbClr val="C7DCE9">
            <a:alpha val="50000"/>
          </a:srgbClr>
        </a:solidFill>
        <a:ln w="25400" cap="flat" cmpd="sng" algn="ctr">
          <a:solidFill>
            <a:srgbClr val="2C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↑ GOLD stage</a:t>
          </a:r>
          <a:endParaRPr lang="en-GB" sz="1600" kern="1200" dirty="0"/>
        </a:p>
      </dsp:txBody>
      <dsp:txXfrm>
        <a:off x="3866791" y="3316172"/>
        <a:ext cx="1018235" cy="1018235"/>
      </dsp:txXfrm>
    </dsp:sp>
    <dsp:sp modelId="{55EB096E-C66F-414A-8341-539AD08A04DE}">
      <dsp:nvSpPr>
        <dsp:cNvPr id="0" name=""/>
        <dsp:cNvSpPr/>
      </dsp:nvSpPr>
      <dsp:spPr>
        <a:xfrm>
          <a:off x="2536937" y="3105289"/>
          <a:ext cx="1440001" cy="1440001"/>
        </a:xfrm>
        <a:prstGeom prst="ellipse">
          <a:avLst/>
        </a:prstGeom>
        <a:solidFill>
          <a:srgbClr val="C7DCE9">
            <a:alpha val="50000"/>
          </a:srgbClr>
        </a:solidFill>
        <a:ln w="25400" cap="flat" cmpd="sng" algn="ctr">
          <a:solidFill>
            <a:srgbClr val="2C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↑ DECAF score</a:t>
          </a:r>
          <a:endParaRPr lang="en-GB" sz="1600" kern="1200" dirty="0"/>
        </a:p>
      </dsp:txBody>
      <dsp:txXfrm>
        <a:off x="2747820" y="3316172"/>
        <a:ext cx="1018235" cy="1018235"/>
      </dsp:txXfrm>
    </dsp:sp>
    <dsp:sp modelId="{5281408A-D271-4202-9B1D-03495C1EE9C9}">
      <dsp:nvSpPr>
        <dsp:cNvPr id="0" name=""/>
        <dsp:cNvSpPr/>
      </dsp:nvSpPr>
      <dsp:spPr>
        <a:xfrm>
          <a:off x="1679756" y="2386028"/>
          <a:ext cx="1440001" cy="1440001"/>
        </a:xfrm>
        <a:prstGeom prst="ellipse">
          <a:avLst/>
        </a:prstGeom>
        <a:solidFill>
          <a:srgbClr val="C7DCE9">
            <a:alpha val="50000"/>
          </a:srgbClr>
        </a:solidFill>
        <a:ln w="25400" cap="flat" cmpd="sng" algn="ctr">
          <a:solidFill>
            <a:srgbClr val="2C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Initial acidotic pH</a:t>
          </a:r>
          <a:endParaRPr lang="en-GB" sz="1600" kern="1200" dirty="0"/>
        </a:p>
      </dsp:txBody>
      <dsp:txXfrm>
        <a:off x="1890639" y="2596911"/>
        <a:ext cx="1018235" cy="1018235"/>
      </dsp:txXfrm>
    </dsp:sp>
    <dsp:sp modelId="{E573E22D-773B-45E6-AC88-B1E8995B159A}">
      <dsp:nvSpPr>
        <dsp:cNvPr id="0" name=""/>
        <dsp:cNvSpPr/>
      </dsp:nvSpPr>
      <dsp:spPr>
        <a:xfrm>
          <a:off x="1485449" y="1284057"/>
          <a:ext cx="1440001" cy="1440001"/>
        </a:xfrm>
        <a:prstGeom prst="ellipse">
          <a:avLst/>
        </a:prstGeom>
        <a:solidFill>
          <a:srgbClr val="C7DCE9">
            <a:alpha val="50000"/>
          </a:srgbClr>
        </a:solidFill>
        <a:ln w="25400" cap="flat" cmpd="sng" algn="ctr">
          <a:solidFill>
            <a:srgbClr val="2C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ITU assessment need</a:t>
          </a:r>
          <a:endParaRPr lang="en-GB" sz="1600" kern="1200" dirty="0"/>
        </a:p>
      </dsp:txBody>
      <dsp:txXfrm>
        <a:off x="1696332" y="1494940"/>
        <a:ext cx="1018235" cy="1018235"/>
      </dsp:txXfrm>
    </dsp:sp>
    <dsp:sp modelId="{03D4DEB3-327D-4044-B5A3-8F8D6102CEF9}">
      <dsp:nvSpPr>
        <dsp:cNvPr id="0" name=""/>
        <dsp:cNvSpPr/>
      </dsp:nvSpPr>
      <dsp:spPr>
        <a:xfrm>
          <a:off x="2044934" y="315000"/>
          <a:ext cx="1440001" cy="1440001"/>
        </a:xfrm>
        <a:prstGeom prst="ellipse">
          <a:avLst/>
        </a:prstGeom>
        <a:solidFill>
          <a:srgbClr val="C7DCE9">
            <a:alpha val="50000"/>
          </a:srgbClr>
        </a:solidFill>
        <a:ln w="25400" cap="flat" cmpd="sng" algn="ctr">
          <a:solidFill>
            <a:srgbClr val="2C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Treatment with NIV</a:t>
          </a:r>
          <a:endParaRPr lang="en-GB" sz="1600" kern="1200" dirty="0"/>
        </a:p>
      </dsp:txBody>
      <dsp:txXfrm>
        <a:off x="2255817" y="525883"/>
        <a:ext cx="1018235" cy="1018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54A8B-CDD9-4A31-9E64-BE1F89AA886F}">
      <dsp:nvSpPr>
        <dsp:cNvPr id="0" name=""/>
        <dsp:cNvSpPr/>
      </dsp:nvSpPr>
      <dsp:spPr>
        <a:xfrm>
          <a:off x="0" y="1434654"/>
          <a:ext cx="2534980" cy="1849654"/>
        </a:xfrm>
        <a:prstGeom prst="roundRect">
          <a:avLst>
            <a:gd name="adj" fmla="val 10000"/>
          </a:avLst>
        </a:prstGeom>
        <a:solidFill>
          <a:srgbClr val="934EBE"/>
        </a:solidFill>
        <a:ln w="25400" cap="flat" cmpd="sng" algn="ctr">
          <a:solidFill>
            <a:srgbClr val="003D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Higher mortality within 30/90 days associated with*:</a:t>
          </a:r>
          <a:endParaRPr lang="en-GB" sz="2000" b="1" kern="1200" dirty="0"/>
        </a:p>
      </dsp:txBody>
      <dsp:txXfrm>
        <a:off x="54175" y="1488829"/>
        <a:ext cx="2426630" cy="1741304"/>
      </dsp:txXfrm>
    </dsp:sp>
    <dsp:sp modelId="{50B708EA-B59D-4666-B640-7D0A6994404F}">
      <dsp:nvSpPr>
        <dsp:cNvPr id="0" name=""/>
        <dsp:cNvSpPr/>
      </dsp:nvSpPr>
      <dsp:spPr>
        <a:xfrm rot="18451667">
          <a:off x="1999000" y="1237153"/>
          <a:ext cx="2742608" cy="69609"/>
        </a:xfrm>
        <a:custGeom>
          <a:avLst/>
          <a:gdLst/>
          <a:ahLst/>
          <a:cxnLst/>
          <a:rect l="0" t="0" r="0" b="0"/>
          <a:pathLst>
            <a:path>
              <a:moveTo>
                <a:pt x="0" y="34804"/>
              </a:moveTo>
              <a:lnTo>
                <a:pt x="2742608" y="348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3301739" y="1203392"/>
        <a:ext cx="137130" cy="137130"/>
      </dsp:txXfrm>
    </dsp:sp>
    <dsp:sp modelId="{D192A0DF-A678-4FAC-9DF4-7D24138CC16B}">
      <dsp:nvSpPr>
        <dsp:cNvPr id="0" name=""/>
        <dsp:cNvSpPr/>
      </dsp:nvSpPr>
      <dsp:spPr>
        <a:xfrm>
          <a:off x="4205629" y="3047"/>
          <a:ext cx="3847500" cy="362773"/>
        </a:xfrm>
        <a:prstGeom prst="roundRect">
          <a:avLst>
            <a:gd name="adj" fmla="val 10000"/>
          </a:avLst>
        </a:prstGeom>
        <a:solidFill>
          <a:srgbClr val="D6C4E2"/>
        </a:solidFill>
        <a:ln w="25400" cap="flat" cmpd="sng" algn="ctr">
          <a:solidFill>
            <a:srgbClr val="934EB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2"/>
              </a:solidFill>
            </a:rPr>
            <a:t>NIV</a:t>
          </a:r>
          <a:endParaRPr lang="en-GB" sz="1600" b="1" kern="1200" dirty="0">
            <a:solidFill>
              <a:schemeClr val="tx2"/>
            </a:solidFill>
          </a:endParaRPr>
        </a:p>
      </dsp:txBody>
      <dsp:txXfrm>
        <a:off x="4216254" y="13672"/>
        <a:ext cx="3826250" cy="341523"/>
      </dsp:txXfrm>
    </dsp:sp>
    <dsp:sp modelId="{1FDB57EF-A955-41BC-9F69-357F587D594E}">
      <dsp:nvSpPr>
        <dsp:cNvPr id="0" name=""/>
        <dsp:cNvSpPr/>
      </dsp:nvSpPr>
      <dsp:spPr>
        <a:xfrm rot="19052945">
          <a:off x="2238207" y="1560558"/>
          <a:ext cx="2264194" cy="69609"/>
        </a:xfrm>
        <a:custGeom>
          <a:avLst/>
          <a:gdLst/>
          <a:ahLst/>
          <a:cxnLst/>
          <a:rect l="0" t="0" r="0" b="0"/>
          <a:pathLst>
            <a:path>
              <a:moveTo>
                <a:pt x="0" y="34804"/>
              </a:moveTo>
              <a:lnTo>
                <a:pt x="2264194" y="348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>
        <a:off x="3313700" y="1538758"/>
        <a:ext cx="113209" cy="113209"/>
      </dsp:txXfrm>
    </dsp:sp>
    <dsp:sp modelId="{1F64E4D1-3DC3-417A-AF01-DE1941D03633}">
      <dsp:nvSpPr>
        <dsp:cNvPr id="0" name=""/>
        <dsp:cNvSpPr/>
      </dsp:nvSpPr>
      <dsp:spPr>
        <a:xfrm>
          <a:off x="4205629" y="649858"/>
          <a:ext cx="3847500" cy="362773"/>
        </a:xfrm>
        <a:prstGeom prst="roundRect">
          <a:avLst>
            <a:gd name="adj" fmla="val 10000"/>
          </a:avLst>
        </a:prstGeom>
        <a:solidFill>
          <a:srgbClr val="D6C4E2"/>
        </a:solidFill>
        <a:ln w="25400" cap="flat" cmpd="sng" algn="ctr">
          <a:solidFill>
            <a:srgbClr val="934EB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2"/>
              </a:solidFill>
            </a:rPr>
            <a:t>Longer length of stay</a:t>
          </a:r>
          <a:endParaRPr lang="en-GB" sz="1600" b="1" kern="1200" dirty="0">
            <a:solidFill>
              <a:schemeClr val="tx2"/>
            </a:solidFill>
          </a:endParaRPr>
        </a:p>
      </dsp:txBody>
      <dsp:txXfrm>
        <a:off x="4216254" y="660483"/>
        <a:ext cx="3826250" cy="341523"/>
      </dsp:txXfrm>
    </dsp:sp>
    <dsp:sp modelId="{149E9E3D-62E2-4573-A912-D3F7760C6C80}">
      <dsp:nvSpPr>
        <dsp:cNvPr id="0" name=""/>
        <dsp:cNvSpPr/>
      </dsp:nvSpPr>
      <dsp:spPr>
        <a:xfrm rot="19931046">
          <a:off x="2425850" y="1883964"/>
          <a:ext cx="1888909" cy="69609"/>
        </a:xfrm>
        <a:custGeom>
          <a:avLst/>
          <a:gdLst/>
          <a:ahLst/>
          <a:cxnLst/>
          <a:rect l="0" t="0" r="0" b="0"/>
          <a:pathLst>
            <a:path>
              <a:moveTo>
                <a:pt x="0" y="34804"/>
              </a:moveTo>
              <a:lnTo>
                <a:pt x="1888909" y="348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3323082" y="1871545"/>
        <a:ext cx="94445" cy="94445"/>
      </dsp:txXfrm>
    </dsp:sp>
    <dsp:sp modelId="{FB400549-6454-4386-9017-84C4FB939A29}">
      <dsp:nvSpPr>
        <dsp:cNvPr id="0" name=""/>
        <dsp:cNvSpPr/>
      </dsp:nvSpPr>
      <dsp:spPr>
        <a:xfrm>
          <a:off x="4205629" y="1296669"/>
          <a:ext cx="3847500" cy="362773"/>
        </a:xfrm>
        <a:prstGeom prst="roundRect">
          <a:avLst>
            <a:gd name="adj" fmla="val 10000"/>
          </a:avLst>
        </a:prstGeom>
        <a:solidFill>
          <a:srgbClr val="D6C4E2"/>
        </a:solidFill>
        <a:ln w="25400" cap="flat" cmpd="sng" algn="ctr">
          <a:solidFill>
            <a:srgbClr val="934EB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2"/>
              </a:solidFill>
            </a:rPr>
            <a:t>Increasing age</a:t>
          </a:r>
          <a:endParaRPr lang="en-GB" sz="1600" b="1" kern="1200" dirty="0">
            <a:solidFill>
              <a:schemeClr val="tx2"/>
            </a:solidFill>
          </a:endParaRPr>
        </a:p>
      </dsp:txBody>
      <dsp:txXfrm>
        <a:off x="4216254" y="1307294"/>
        <a:ext cx="3826250" cy="341523"/>
      </dsp:txXfrm>
    </dsp:sp>
    <dsp:sp modelId="{7FE7AFC2-BA5C-4A26-A53F-7E2D94FE6887}">
      <dsp:nvSpPr>
        <dsp:cNvPr id="0" name=""/>
        <dsp:cNvSpPr/>
      </dsp:nvSpPr>
      <dsp:spPr>
        <a:xfrm rot="21120362">
          <a:off x="2526783" y="2207369"/>
          <a:ext cx="1687042" cy="69609"/>
        </a:xfrm>
        <a:custGeom>
          <a:avLst/>
          <a:gdLst/>
          <a:ahLst/>
          <a:cxnLst/>
          <a:rect l="0" t="0" r="0" b="0"/>
          <a:pathLst>
            <a:path>
              <a:moveTo>
                <a:pt x="0" y="34804"/>
              </a:moveTo>
              <a:lnTo>
                <a:pt x="1687042" y="348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3328129" y="2199998"/>
        <a:ext cx="84352" cy="84352"/>
      </dsp:txXfrm>
    </dsp:sp>
    <dsp:sp modelId="{A45822D4-25D1-4C69-B23A-AD81CD089FE7}">
      <dsp:nvSpPr>
        <dsp:cNvPr id="0" name=""/>
        <dsp:cNvSpPr/>
      </dsp:nvSpPr>
      <dsp:spPr>
        <a:xfrm>
          <a:off x="4205629" y="1943480"/>
          <a:ext cx="3847500" cy="362773"/>
        </a:xfrm>
        <a:prstGeom prst="roundRect">
          <a:avLst>
            <a:gd name="adj" fmla="val 10000"/>
          </a:avLst>
        </a:prstGeom>
        <a:solidFill>
          <a:srgbClr val="D6C4E2"/>
        </a:solidFill>
        <a:ln w="25400" cap="flat" cmpd="sng" algn="ctr">
          <a:solidFill>
            <a:srgbClr val="934EB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2"/>
              </a:solidFill>
            </a:rPr>
            <a:t>Dementia / confusion</a:t>
          </a:r>
          <a:endParaRPr lang="en-GB" sz="1600" b="1" kern="1200" dirty="0">
            <a:solidFill>
              <a:schemeClr val="tx2"/>
            </a:solidFill>
          </a:endParaRPr>
        </a:p>
      </dsp:txBody>
      <dsp:txXfrm>
        <a:off x="4216254" y="1954105"/>
        <a:ext cx="3826250" cy="341523"/>
      </dsp:txXfrm>
    </dsp:sp>
    <dsp:sp modelId="{56951FA3-CA4D-457D-B14C-A976E892B611}">
      <dsp:nvSpPr>
        <dsp:cNvPr id="0" name=""/>
        <dsp:cNvSpPr/>
      </dsp:nvSpPr>
      <dsp:spPr>
        <a:xfrm rot="831579">
          <a:off x="2509931" y="2530774"/>
          <a:ext cx="1720748" cy="69609"/>
        </a:xfrm>
        <a:custGeom>
          <a:avLst/>
          <a:gdLst/>
          <a:ahLst/>
          <a:cxnLst/>
          <a:rect l="0" t="0" r="0" b="0"/>
          <a:pathLst>
            <a:path>
              <a:moveTo>
                <a:pt x="0" y="34804"/>
              </a:moveTo>
              <a:lnTo>
                <a:pt x="1720748" y="348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3327286" y="2522560"/>
        <a:ext cx="86037" cy="86037"/>
      </dsp:txXfrm>
    </dsp:sp>
    <dsp:sp modelId="{CBF04AF2-DB04-4AB0-8CB9-9F0FEBC0DAEB}">
      <dsp:nvSpPr>
        <dsp:cNvPr id="0" name=""/>
        <dsp:cNvSpPr/>
      </dsp:nvSpPr>
      <dsp:spPr>
        <a:xfrm>
          <a:off x="4205629" y="2590290"/>
          <a:ext cx="3847500" cy="362773"/>
        </a:xfrm>
        <a:prstGeom prst="roundRect">
          <a:avLst>
            <a:gd name="adj" fmla="val 10000"/>
          </a:avLst>
        </a:prstGeom>
        <a:solidFill>
          <a:srgbClr val="D6C4E2"/>
        </a:solidFill>
        <a:ln w="25400" cap="flat" cmpd="sng" algn="ctr">
          <a:solidFill>
            <a:srgbClr val="934EB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2"/>
              </a:solidFill>
            </a:rPr>
            <a:t>Cardiovascular disease</a:t>
          </a:r>
          <a:endParaRPr lang="en-GB" sz="1600" b="1" kern="1200" dirty="0">
            <a:solidFill>
              <a:schemeClr val="tx2"/>
            </a:solidFill>
          </a:endParaRPr>
        </a:p>
      </dsp:txBody>
      <dsp:txXfrm>
        <a:off x="4216254" y="2600915"/>
        <a:ext cx="3826250" cy="341523"/>
      </dsp:txXfrm>
    </dsp:sp>
    <dsp:sp modelId="{9E3BCF7C-1A88-4814-9EA0-83EE17E45AB1}">
      <dsp:nvSpPr>
        <dsp:cNvPr id="0" name=""/>
        <dsp:cNvSpPr/>
      </dsp:nvSpPr>
      <dsp:spPr>
        <a:xfrm rot="1942210">
          <a:off x="2381295" y="2854180"/>
          <a:ext cx="1978020" cy="69609"/>
        </a:xfrm>
        <a:custGeom>
          <a:avLst/>
          <a:gdLst/>
          <a:ahLst/>
          <a:cxnLst/>
          <a:rect l="0" t="0" r="0" b="0"/>
          <a:pathLst>
            <a:path>
              <a:moveTo>
                <a:pt x="0" y="34804"/>
              </a:moveTo>
              <a:lnTo>
                <a:pt x="1978020" y="348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3320854" y="2839534"/>
        <a:ext cx="98901" cy="98901"/>
      </dsp:txXfrm>
    </dsp:sp>
    <dsp:sp modelId="{6A24CAAF-16D6-4868-8488-2B30785ADC42}">
      <dsp:nvSpPr>
        <dsp:cNvPr id="0" name=""/>
        <dsp:cNvSpPr/>
      </dsp:nvSpPr>
      <dsp:spPr>
        <a:xfrm>
          <a:off x="4205629" y="3237101"/>
          <a:ext cx="3847500" cy="362773"/>
        </a:xfrm>
        <a:prstGeom prst="roundRect">
          <a:avLst>
            <a:gd name="adj" fmla="val 10000"/>
          </a:avLst>
        </a:prstGeom>
        <a:solidFill>
          <a:srgbClr val="D6C4E2"/>
        </a:solidFill>
        <a:ln w="25400" cap="flat" cmpd="sng" algn="ctr">
          <a:solidFill>
            <a:srgbClr val="934EB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2"/>
              </a:solidFill>
            </a:rPr>
            <a:t>Kidney disease</a:t>
          </a:r>
          <a:endParaRPr lang="en-GB" sz="1600" b="1" kern="1200" dirty="0">
            <a:solidFill>
              <a:schemeClr val="tx2"/>
            </a:solidFill>
          </a:endParaRPr>
        </a:p>
      </dsp:txBody>
      <dsp:txXfrm>
        <a:off x="4216254" y="3247726"/>
        <a:ext cx="3826250" cy="341523"/>
      </dsp:txXfrm>
    </dsp:sp>
    <dsp:sp modelId="{4C2E2DB6-C557-46B4-93B0-8FD94582C95C}">
      <dsp:nvSpPr>
        <dsp:cNvPr id="0" name=""/>
        <dsp:cNvSpPr/>
      </dsp:nvSpPr>
      <dsp:spPr>
        <a:xfrm rot="2735805">
          <a:off x="2176479" y="3177585"/>
          <a:ext cx="2387651" cy="69609"/>
        </a:xfrm>
        <a:custGeom>
          <a:avLst/>
          <a:gdLst/>
          <a:ahLst/>
          <a:cxnLst/>
          <a:rect l="0" t="0" r="0" b="0"/>
          <a:pathLst>
            <a:path>
              <a:moveTo>
                <a:pt x="0" y="34804"/>
              </a:moveTo>
              <a:lnTo>
                <a:pt x="2387651" y="348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>
        <a:off x="3310613" y="3152699"/>
        <a:ext cx="119382" cy="119382"/>
      </dsp:txXfrm>
    </dsp:sp>
    <dsp:sp modelId="{1F9DBF20-5D65-49EB-80A1-5D2547BD2F15}">
      <dsp:nvSpPr>
        <dsp:cNvPr id="0" name=""/>
        <dsp:cNvSpPr/>
      </dsp:nvSpPr>
      <dsp:spPr>
        <a:xfrm>
          <a:off x="4205629" y="3883912"/>
          <a:ext cx="3847500" cy="362773"/>
        </a:xfrm>
        <a:prstGeom prst="roundRect">
          <a:avLst>
            <a:gd name="adj" fmla="val 10000"/>
          </a:avLst>
        </a:prstGeom>
        <a:solidFill>
          <a:srgbClr val="D6C4E2"/>
        </a:solidFill>
        <a:ln w="25400" cap="flat" cmpd="sng" algn="ctr">
          <a:solidFill>
            <a:srgbClr val="934EB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2"/>
              </a:solidFill>
            </a:rPr>
            <a:t>Chest x-ray consolidation</a:t>
          </a:r>
          <a:endParaRPr lang="en-GB" sz="1600" b="1" kern="1200" dirty="0">
            <a:solidFill>
              <a:schemeClr val="tx2"/>
            </a:solidFill>
          </a:endParaRPr>
        </a:p>
      </dsp:txBody>
      <dsp:txXfrm>
        <a:off x="4216254" y="3894537"/>
        <a:ext cx="3826250" cy="341523"/>
      </dsp:txXfrm>
    </dsp:sp>
    <dsp:sp modelId="{D5A5EB64-3543-46EA-B407-BD06AF9D2415}">
      <dsp:nvSpPr>
        <dsp:cNvPr id="0" name=""/>
        <dsp:cNvSpPr/>
      </dsp:nvSpPr>
      <dsp:spPr>
        <a:xfrm rot="3277240">
          <a:off x="1927570" y="3500991"/>
          <a:ext cx="2885468" cy="69609"/>
        </a:xfrm>
        <a:custGeom>
          <a:avLst/>
          <a:gdLst/>
          <a:ahLst/>
          <a:cxnLst/>
          <a:rect l="0" t="0" r="0" b="0"/>
          <a:pathLst>
            <a:path>
              <a:moveTo>
                <a:pt x="0" y="34804"/>
              </a:moveTo>
              <a:lnTo>
                <a:pt x="2885468" y="348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>
        <a:off x="3298168" y="3463659"/>
        <a:ext cx="144273" cy="144273"/>
      </dsp:txXfrm>
    </dsp:sp>
    <dsp:sp modelId="{BE6A853C-FDA4-4807-896D-1FC33ADA4966}">
      <dsp:nvSpPr>
        <dsp:cNvPr id="0" name=""/>
        <dsp:cNvSpPr/>
      </dsp:nvSpPr>
      <dsp:spPr>
        <a:xfrm>
          <a:off x="4205629" y="4530723"/>
          <a:ext cx="3847500" cy="362773"/>
        </a:xfrm>
        <a:prstGeom prst="roundRect">
          <a:avLst>
            <a:gd name="adj" fmla="val 10000"/>
          </a:avLst>
        </a:prstGeom>
        <a:solidFill>
          <a:srgbClr val="D6C4E2"/>
        </a:solidFill>
        <a:ln w="25400" cap="flat" cmpd="sng" algn="ctr">
          <a:solidFill>
            <a:srgbClr val="934EB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2"/>
              </a:solidFill>
            </a:rPr>
            <a:t>Higher DECAF score</a:t>
          </a:r>
          <a:endParaRPr lang="en-GB" sz="1600" b="1" kern="1200" dirty="0">
            <a:solidFill>
              <a:schemeClr val="tx2"/>
            </a:solidFill>
          </a:endParaRPr>
        </a:p>
      </dsp:txBody>
      <dsp:txXfrm>
        <a:off x="4216254" y="4541348"/>
        <a:ext cx="3826250" cy="3415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46A61-86B0-42B4-B432-9ED555E5FAEB}">
      <dsp:nvSpPr>
        <dsp:cNvPr id="0" name=""/>
        <dsp:cNvSpPr/>
      </dsp:nvSpPr>
      <dsp:spPr>
        <a:xfrm>
          <a:off x="2768005" y="2614839"/>
          <a:ext cx="1808804" cy="1808804"/>
        </a:xfrm>
        <a:prstGeom prst="ellipse">
          <a:avLst/>
        </a:prstGeom>
        <a:solidFill>
          <a:srgbClr val="2C81BD"/>
        </a:solidFill>
        <a:ln w="25400" cap="flat" cmpd="sng" algn="ctr">
          <a:solidFill>
            <a:srgbClr val="003D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Associated with increasing LOS*</a:t>
          </a:r>
          <a:endParaRPr lang="en-GB" sz="2200" b="1" kern="1200" dirty="0"/>
        </a:p>
      </dsp:txBody>
      <dsp:txXfrm>
        <a:off x="3032898" y="2879732"/>
        <a:ext cx="1279018" cy="1279018"/>
      </dsp:txXfrm>
    </dsp:sp>
    <dsp:sp modelId="{CAB3AAF6-746A-4697-B89B-FD1F369A6477}">
      <dsp:nvSpPr>
        <dsp:cNvPr id="0" name=""/>
        <dsp:cNvSpPr/>
      </dsp:nvSpPr>
      <dsp:spPr>
        <a:xfrm rot="10800000">
          <a:off x="660027" y="3261487"/>
          <a:ext cx="1992039" cy="515509"/>
        </a:xfrm>
        <a:prstGeom prst="leftArrow">
          <a:avLst>
            <a:gd name="adj1" fmla="val 60000"/>
            <a:gd name="adj2" fmla="val 50000"/>
          </a:avLst>
        </a:prstGeom>
        <a:solidFill>
          <a:srgbClr val="C7DCE9">
            <a:alpha val="52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367B1-A0E0-4CE3-A1E8-2AED9ABA076A}">
      <dsp:nvSpPr>
        <dsp:cNvPr id="0" name=""/>
        <dsp:cNvSpPr/>
      </dsp:nvSpPr>
      <dsp:spPr>
        <a:xfrm>
          <a:off x="26945" y="3012776"/>
          <a:ext cx="1266163" cy="1012930"/>
        </a:xfrm>
        <a:prstGeom prst="roundRect">
          <a:avLst>
            <a:gd name="adj" fmla="val 10000"/>
          </a:avLst>
        </a:prstGeom>
        <a:solidFill>
          <a:srgbClr val="D6C4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2"/>
              </a:solidFill>
            </a:rPr>
            <a:t>Age</a:t>
          </a:r>
          <a:endParaRPr lang="en-GB" sz="1600" b="1" kern="1200" dirty="0">
            <a:solidFill>
              <a:schemeClr val="tx2"/>
            </a:solidFill>
          </a:endParaRPr>
        </a:p>
      </dsp:txBody>
      <dsp:txXfrm>
        <a:off x="56613" y="3042444"/>
        <a:ext cx="1206827" cy="953594"/>
      </dsp:txXfrm>
    </dsp:sp>
    <dsp:sp modelId="{83A0EA85-91C4-4BD4-9BE8-DD81CA174DE5}">
      <dsp:nvSpPr>
        <dsp:cNvPr id="0" name=""/>
        <dsp:cNvSpPr/>
      </dsp:nvSpPr>
      <dsp:spPr>
        <a:xfrm rot="12600000">
          <a:off x="930168" y="2253306"/>
          <a:ext cx="1992039" cy="515509"/>
        </a:xfrm>
        <a:prstGeom prst="leftArrow">
          <a:avLst>
            <a:gd name="adj1" fmla="val 60000"/>
            <a:gd name="adj2" fmla="val 50000"/>
          </a:avLst>
        </a:prstGeom>
        <a:solidFill>
          <a:srgbClr val="C7DCE9">
            <a:alpha val="52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F1DE7-B3D1-4C00-8E10-06A05478AB88}">
      <dsp:nvSpPr>
        <dsp:cNvPr id="0" name=""/>
        <dsp:cNvSpPr/>
      </dsp:nvSpPr>
      <dsp:spPr>
        <a:xfrm>
          <a:off x="246022" y="1506586"/>
          <a:ext cx="1635173" cy="1012930"/>
        </a:xfrm>
        <a:prstGeom prst="roundRect">
          <a:avLst>
            <a:gd name="adj" fmla="val 10000"/>
          </a:avLst>
        </a:prstGeom>
        <a:solidFill>
          <a:srgbClr val="D6C4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2"/>
              </a:solidFill>
            </a:rPr>
            <a:t>Number of comorbidities</a:t>
          </a:r>
          <a:endParaRPr lang="en-GB" sz="1600" b="1" kern="1200" dirty="0">
            <a:solidFill>
              <a:schemeClr val="tx2"/>
            </a:solidFill>
          </a:endParaRPr>
        </a:p>
      </dsp:txBody>
      <dsp:txXfrm>
        <a:off x="275690" y="1536254"/>
        <a:ext cx="1575837" cy="953594"/>
      </dsp:txXfrm>
    </dsp:sp>
    <dsp:sp modelId="{62C0EFB0-0A5A-43BF-87B2-645408B9ECEE}">
      <dsp:nvSpPr>
        <dsp:cNvPr id="0" name=""/>
        <dsp:cNvSpPr/>
      </dsp:nvSpPr>
      <dsp:spPr>
        <a:xfrm rot="14400000">
          <a:off x="1668207" y="1515267"/>
          <a:ext cx="1992039" cy="515509"/>
        </a:xfrm>
        <a:prstGeom prst="leftArrow">
          <a:avLst>
            <a:gd name="adj1" fmla="val 60000"/>
            <a:gd name="adj2" fmla="val 50000"/>
          </a:avLst>
        </a:prstGeom>
        <a:solidFill>
          <a:srgbClr val="C7DCE9">
            <a:alpha val="52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FF455-E7D1-4354-B764-18CC86BF2FE0}">
      <dsp:nvSpPr>
        <dsp:cNvPr id="0" name=""/>
        <dsp:cNvSpPr/>
      </dsp:nvSpPr>
      <dsp:spPr>
        <a:xfrm>
          <a:off x="1368154" y="403978"/>
          <a:ext cx="1596125" cy="1012930"/>
        </a:xfrm>
        <a:prstGeom prst="roundRect">
          <a:avLst>
            <a:gd name="adj" fmla="val 10000"/>
          </a:avLst>
        </a:prstGeom>
        <a:solidFill>
          <a:srgbClr val="D6C4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2"/>
              </a:solidFill>
            </a:rPr>
            <a:t>Chest x-ray consolidation</a:t>
          </a:r>
          <a:endParaRPr lang="en-GB" sz="1600" b="1" kern="1200" dirty="0">
            <a:solidFill>
              <a:schemeClr val="tx2"/>
            </a:solidFill>
          </a:endParaRPr>
        </a:p>
      </dsp:txBody>
      <dsp:txXfrm>
        <a:off x="1397822" y="433646"/>
        <a:ext cx="1536789" cy="953594"/>
      </dsp:txXfrm>
    </dsp:sp>
    <dsp:sp modelId="{03419D1F-3463-4A88-BCC7-549DB1013CD3}">
      <dsp:nvSpPr>
        <dsp:cNvPr id="0" name=""/>
        <dsp:cNvSpPr/>
      </dsp:nvSpPr>
      <dsp:spPr>
        <a:xfrm rot="16200000">
          <a:off x="2676388" y="1245126"/>
          <a:ext cx="1992039" cy="515509"/>
        </a:xfrm>
        <a:prstGeom prst="leftArrow">
          <a:avLst>
            <a:gd name="adj1" fmla="val 60000"/>
            <a:gd name="adj2" fmla="val 50000"/>
          </a:avLst>
        </a:prstGeom>
        <a:solidFill>
          <a:srgbClr val="C7DCE9">
            <a:alpha val="52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745C9-3435-4488-B749-ED73BD48CCB7}">
      <dsp:nvSpPr>
        <dsp:cNvPr id="0" name=""/>
        <dsp:cNvSpPr/>
      </dsp:nvSpPr>
      <dsp:spPr>
        <a:xfrm>
          <a:off x="3039326" y="395"/>
          <a:ext cx="1266163" cy="1012930"/>
        </a:xfrm>
        <a:prstGeom prst="roundRect">
          <a:avLst>
            <a:gd name="adj" fmla="val 10000"/>
          </a:avLst>
        </a:prstGeom>
        <a:solidFill>
          <a:srgbClr val="D6C4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tx2"/>
              </a:solidFill>
            </a:rPr>
            <a:t>Higher MRC and DECAF score</a:t>
          </a:r>
          <a:endParaRPr lang="en-GB" sz="1800" b="1" kern="1200" dirty="0">
            <a:solidFill>
              <a:schemeClr val="tx2"/>
            </a:solidFill>
          </a:endParaRPr>
        </a:p>
      </dsp:txBody>
      <dsp:txXfrm>
        <a:off x="3068994" y="30063"/>
        <a:ext cx="1206827" cy="953594"/>
      </dsp:txXfrm>
    </dsp:sp>
    <dsp:sp modelId="{44F5A7F3-1449-4D3C-8C50-3E71165A4A55}">
      <dsp:nvSpPr>
        <dsp:cNvPr id="0" name=""/>
        <dsp:cNvSpPr/>
      </dsp:nvSpPr>
      <dsp:spPr>
        <a:xfrm rot="18000000">
          <a:off x="3684568" y="1515267"/>
          <a:ext cx="1992039" cy="515509"/>
        </a:xfrm>
        <a:prstGeom prst="leftArrow">
          <a:avLst>
            <a:gd name="adj1" fmla="val 60000"/>
            <a:gd name="adj2" fmla="val 50000"/>
          </a:avLst>
        </a:prstGeom>
        <a:solidFill>
          <a:srgbClr val="C7DCE9">
            <a:alpha val="52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4C7C0-7CC7-47D8-AC4E-B7C254F22052}">
      <dsp:nvSpPr>
        <dsp:cNvPr id="0" name=""/>
        <dsp:cNvSpPr/>
      </dsp:nvSpPr>
      <dsp:spPr>
        <a:xfrm>
          <a:off x="4545516" y="403978"/>
          <a:ext cx="1266163" cy="1012930"/>
        </a:xfrm>
        <a:prstGeom prst="roundRect">
          <a:avLst>
            <a:gd name="adj" fmla="val 10000"/>
          </a:avLst>
        </a:prstGeom>
        <a:solidFill>
          <a:srgbClr val="D6C4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tx2"/>
              </a:solidFill>
            </a:rPr>
            <a:t>Higher GOLD stage</a:t>
          </a:r>
          <a:endParaRPr lang="en-GB" sz="1800" b="1" kern="1200" dirty="0">
            <a:solidFill>
              <a:schemeClr val="tx2"/>
            </a:solidFill>
          </a:endParaRPr>
        </a:p>
      </dsp:txBody>
      <dsp:txXfrm>
        <a:off x="4575184" y="433646"/>
        <a:ext cx="1206827" cy="953594"/>
      </dsp:txXfrm>
    </dsp:sp>
    <dsp:sp modelId="{1558DB80-8240-4679-83AF-D21B907D32A6}">
      <dsp:nvSpPr>
        <dsp:cNvPr id="0" name=""/>
        <dsp:cNvSpPr/>
      </dsp:nvSpPr>
      <dsp:spPr>
        <a:xfrm rot="19800000">
          <a:off x="4422607" y="2253306"/>
          <a:ext cx="1992039" cy="515509"/>
        </a:xfrm>
        <a:prstGeom prst="leftArrow">
          <a:avLst>
            <a:gd name="adj1" fmla="val 60000"/>
            <a:gd name="adj2" fmla="val 50000"/>
          </a:avLst>
        </a:prstGeom>
        <a:solidFill>
          <a:srgbClr val="C7DCE9">
            <a:alpha val="52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380DF-CCC3-442F-ACDA-F9281A751A58}">
      <dsp:nvSpPr>
        <dsp:cNvPr id="0" name=""/>
        <dsp:cNvSpPr/>
      </dsp:nvSpPr>
      <dsp:spPr>
        <a:xfrm>
          <a:off x="5648124" y="1506586"/>
          <a:ext cx="1266163" cy="1012930"/>
        </a:xfrm>
        <a:prstGeom prst="roundRect">
          <a:avLst>
            <a:gd name="adj" fmla="val 10000"/>
          </a:avLst>
        </a:prstGeom>
        <a:solidFill>
          <a:srgbClr val="D6C4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tx2"/>
              </a:solidFill>
            </a:rPr>
            <a:t>Lower pH</a:t>
          </a:r>
          <a:endParaRPr lang="en-GB" sz="1800" b="1" kern="1200" dirty="0">
            <a:solidFill>
              <a:schemeClr val="tx2"/>
            </a:solidFill>
          </a:endParaRPr>
        </a:p>
      </dsp:txBody>
      <dsp:txXfrm>
        <a:off x="5677792" y="1536254"/>
        <a:ext cx="1206827" cy="953594"/>
      </dsp:txXfrm>
    </dsp:sp>
    <dsp:sp modelId="{CB79DC14-25AA-4FF5-89E7-47C62CB55B38}">
      <dsp:nvSpPr>
        <dsp:cNvPr id="0" name=""/>
        <dsp:cNvSpPr/>
      </dsp:nvSpPr>
      <dsp:spPr>
        <a:xfrm>
          <a:off x="4692749" y="3261487"/>
          <a:ext cx="1992039" cy="515509"/>
        </a:xfrm>
        <a:prstGeom prst="leftArrow">
          <a:avLst>
            <a:gd name="adj1" fmla="val 60000"/>
            <a:gd name="adj2" fmla="val 50000"/>
          </a:avLst>
        </a:prstGeom>
        <a:solidFill>
          <a:srgbClr val="C7DCE9">
            <a:alpha val="52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48287-C492-4C6D-89DE-704462C1EB65}">
      <dsp:nvSpPr>
        <dsp:cNvPr id="0" name=""/>
        <dsp:cNvSpPr/>
      </dsp:nvSpPr>
      <dsp:spPr>
        <a:xfrm>
          <a:off x="6051707" y="3012776"/>
          <a:ext cx="1266163" cy="1012930"/>
        </a:xfrm>
        <a:prstGeom prst="roundRect">
          <a:avLst>
            <a:gd name="adj" fmla="val 10000"/>
          </a:avLst>
        </a:prstGeom>
        <a:solidFill>
          <a:srgbClr val="D6C4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tx2"/>
              </a:solidFill>
            </a:rPr>
            <a:t>Receipt of NIV</a:t>
          </a:r>
          <a:endParaRPr lang="en-GB" sz="1800" b="1" kern="1200" dirty="0">
            <a:solidFill>
              <a:schemeClr val="tx2"/>
            </a:solidFill>
          </a:endParaRPr>
        </a:p>
      </dsp:txBody>
      <dsp:txXfrm>
        <a:off x="6081375" y="3042444"/>
        <a:ext cx="1206827" cy="9535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2FD20-1F55-4D1D-A855-069D4AA54D16}">
      <dsp:nvSpPr>
        <dsp:cNvPr id="0" name=""/>
        <dsp:cNvSpPr/>
      </dsp:nvSpPr>
      <dsp:spPr>
        <a:xfrm rot="5400000">
          <a:off x="-137523" y="139813"/>
          <a:ext cx="916824" cy="6417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/>
            <a:t>S</a:t>
          </a:r>
        </a:p>
      </dsp:txBody>
      <dsp:txXfrm rot="-5400000">
        <a:off x="1" y="323179"/>
        <a:ext cx="641777" cy="275047"/>
      </dsp:txXfrm>
    </dsp:sp>
    <dsp:sp modelId="{557F375A-F198-4A60-9C66-4E6730477F8F}">
      <dsp:nvSpPr>
        <dsp:cNvPr id="0" name=""/>
        <dsp:cNvSpPr/>
      </dsp:nvSpPr>
      <dsp:spPr>
        <a:xfrm rot="5400000">
          <a:off x="1582767" y="-940990"/>
          <a:ext cx="596249" cy="24782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/>
            <a:t>Specific</a:t>
          </a:r>
          <a:endParaRPr lang="en-GB" sz="3400" kern="1200" dirty="0"/>
        </a:p>
      </dsp:txBody>
      <dsp:txXfrm rot="-5400000">
        <a:off x="641777" y="29106"/>
        <a:ext cx="2449124" cy="538037"/>
      </dsp:txXfrm>
    </dsp:sp>
    <dsp:sp modelId="{B8D9FAA8-2AA6-46A9-8A8E-67DA4F76D4FE}">
      <dsp:nvSpPr>
        <dsp:cNvPr id="0" name=""/>
        <dsp:cNvSpPr/>
      </dsp:nvSpPr>
      <dsp:spPr>
        <a:xfrm rot="5400000">
          <a:off x="-137523" y="925462"/>
          <a:ext cx="916824" cy="6417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/>
            <a:t>M</a:t>
          </a:r>
        </a:p>
      </dsp:txBody>
      <dsp:txXfrm rot="-5400000">
        <a:off x="1" y="1108828"/>
        <a:ext cx="641777" cy="275047"/>
      </dsp:txXfrm>
    </dsp:sp>
    <dsp:sp modelId="{33B50E55-BBD2-463B-BC0C-FAC2F49295F2}">
      <dsp:nvSpPr>
        <dsp:cNvPr id="0" name=""/>
        <dsp:cNvSpPr/>
      </dsp:nvSpPr>
      <dsp:spPr>
        <a:xfrm rot="5400000">
          <a:off x="1582924" y="-153208"/>
          <a:ext cx="595936" cy="24782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/>
            <a:t>Measurable</a:t>
          </a:r>
          <a:endParaRPr lang="en-GB" sz="3400" kern="1200" dirty="0"/>
        </a:p>
      </dsp:txBody>
      <dsp:txXfrm rot="-5400000">
        <a:off x="641778" y="817029"/>
        <a:ext cx="2449139" cy="537754"/>
      </dsp:txXfrm>
    </dsp:sp>
    <dsp:sp modelId="{5548F1E0-35C1-4B47-BAE6-EFCA9D168204}">
      <dsp:nvSpPr>
        <dsp:cNvPr id="0" name=""/>
        <dsp:cNvSpPr/>
      </dsp:nvSpPr>
      <dsp:spPr>
        <a:xfrm rot="5400000">
          <a:off x="-137523" y="1711111"/>
          <a:ext cx="916824" cy="6417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/>
            <a:t>A</a:t>
          </a:r>
        </a:p>
      </dsp:txBody>
      <dsp:txXfrm rot="-5400000">
        <a:off x="1" y="1894477"/>
        <a:ext cx="641777" cy="275047"/>
      </dsp:txXfrm>
    </dsp:sp>
    <dsp:sp modelId="{E6047630-86AE-4031-BACE-4F70C3642750}">
      <dsp:nvSpPr>
        <dsp:cNvPr id="0" name=""/>
        <dsp:cNvSpPr/>
      </dsp:nvSpPr>
      <dsp:spPr>
        <a:xfrm rot="5400000">
          <a:off x="1582924" y="632440"/>
          <a:ext cx="595936" cy="24782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/>
            <a:t>Achievable</a:t>
          </a:r>
          <a:endParaRPr lang="en-GB" sz="3400" kern="1200" dirty="0"/>
        </a:p>
      </dsp:txBody>
      <dsp:txXfrm rot="-5400000">
        <a:off x="641778" y="1602678"/>
        <a:ext cx="2449139" cy="537754"/>
      </dsp:txXfrm>
    </dsp:sp>
    <dsp:sp modelId="{DF11B8EE-167E-42EF-9A97-C93A4ACE67B9}">
      <dsp:nvSpPr>
        <dsp:cNvPr id="0" name=""/>
        <dsp:cNvSpPr/>
      </dsp:nvSpPr>
      <dsp:spPr>
        <a:xfrm rot="5400000">
          <a:off x="-137523" y="2496760"/>
          <a:ext cx="916824" cy="6417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/>
            <a:t>R</a:t>
          </a:r>
        </a:p>
      </dsp:txBody>
      <dsp:txXfrm rot="-5400000">
        <a:off x="1" y="2680126"/>
        <a:ext cx="641777" cy="275047"/>
      </dsp:txXfrm>
    </dsp:sp>
    <dsp:sp modelId="{76749792-0668-4D11-8B86-60CCF0F4801A}">
      <dsp:nvSpPr>
        <dsp:cNvPr id="0" name=""/>
        <dsp:cNvSpPr/>
      </dsp:nvSpPr>
      <dsp:spPr>
        <a:xfrm rot="5400000">
          <a:off x="1582924" y="1418089"/>
          <a:ext cx="595936" cy="24782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/>
            <a:t>Realistic</a:t>
          </a:r>
          <a:endParaRPr lang="en-GB" sz="3400" kern="1200" dirty="0"/>
        </a:p>
      </dsp:txBody>
      <dsp:txXfrm rot="-5400000">
        <a:off x="641778" y="2388327"/>
        <a:ext cx="2449139" cy="537754"/>
      </dsp:txXfrm>
    </dsp:sp>
    <dsp:sp modelId="{CD16DEDA-AA6D-4D15-8C27-5BE0A2166314}">
      <dsp:nvSpPr>
        <dsp:cNvPr id="0" name=""/>
        <dsp:cNvSpPr/>
      </dsp:nvSpPr>
      <dsp:spPr>
        <a:xfrm rot="5400000">
          <a:off x="-137523" y="3282408"/>
          <a:ext cx="916824" cy="6417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/>
            <a:t>T</a:t>
          </a:r>
        </a:p>
      </dsp:txBody>
      <dsp:txXfrm rot="-5400000">
        <a:off x="1" y="3465774"/>
        <a:ext cx="641777" cy="275047"/>
      </dsp:txXfrm>
    </dsp:sp>
    <dsp:sp modelId="{619F431A-159F-4C8D-93D2-A939B3CD6527}">
      <dsp:nvSpPr>
        <dsp:cNvPr id="0" name=""/>
        <dsp:cNvSpPr/>
      </dsp:nvSpPr>
      <dsp:spPr>
        <a:xfrm rot="5400000">
          <a:off x="1582924" y="2203737"/>
          <a:ext cx="595936" cy="24782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/>
            <a:t>Time bound</a:t>
          </a:r>
        </a:p>
      </dsp:txBody>
      <dsp:txXfrm rot="-5400000">
        <a:off x="641778" y="3173975"/>
        <a:ext cx="2449139" cy="5377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5D226-03A7-46E3-9F64-0211B08C9654}">
      <dsp:nvSpPr>
        <dsp:cNvPr id="0" name=""/>
        <dsp:cNvSpPr/>
      </dsp:nvSpPr>
      <dsp:spPr>
        <a:xfrm>
          <a:off x="2069644" y="2119783"/>
          <a:ext cx="1026704" cy="7824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>
              <a:solidFill>
                <a:schemeClr val="tx1"/>
              </a:solidFill>
            </a:rPr>
            <a:t>Act</a:t>
          </a:r>
        </a:p>
      </dsp:txBody>
      <dsp:txXfrm>
        <a:off x="2220001" y="2234364"/>
        <a:ext cx="725990" cy="553247"/>
      </dsp:txXfrm>
    </dsp:sp>
    <dsp:sp modelId="{9A49806C-7882-4A5B-9CC4-16C1C8A3C5B2}">
      <dsp:nvSpPr>
        <dsp:cNvPr id="0" name=""/>
        <dsp:cNvSpPr/>
      </dsp:nvSpPr>
      <dsp:spPr>
        <a:xfrm rot="1163795">
          <a:off x="3220537" y="2572150"/>
          <a:ext cx="472313" cy="4929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>
        <a:off x="3224558" y="2647203"/>
        <a:ext cx="330619" cy="295748"/>
      </dsp:txXfrm>
    </dsp:sp>
    <dsp:sp modelId="{7B2ECCAB-60D4-46D8-A9AA-13DED8695223}">
      <dsp:nvSpPr>
        <dsp:cNvPr id="0" name=""/>
        <dsp:cNvSpPr/>
      </dsp:nvSpPr>
      <dsp:spPr>
        <a:xfrm>
          <a:off x="3826600" y="2758157"/>
          <a:ext cx="1141951" cy="783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>
              <a:solidFill>
                <a:schemeClr val="tx1"/>
              </a:solidFill>
            </a:rPr>
            <a:t>Plan</a:t>
          </a:r>
        </a:p>
      </dsp:txBody>
      <dsp:txXfrm>
        <a:off x="3993835" y="2872890"/>
        <a:ext cx="807481" cy="553980"/>
      </dsp:txXfrm>
    </dsp:sp>
    <dsp:sp modelId="{35723271-ED95-40F0-8E5E-0526683CA05B}">
      <dsp:nvSpPr>
        <dsp:cNvPr id="0" name=""/>
        <dsp:cNvSpPr/>
      </dsp:nvSpPr>
      <dsp:spPr>
        <a:xfrm rot="9825930">
          <a:off x="3306967" y="3161318"/>
          <a:ext cx="409844" cy="4929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 rot="10800000">
        <a:off x="3427469" y="3242713"/>
        <a:ext cx="286891" cy="295748"/>
      </dsp:txXfrm>
    </dsp:sp>
    <dsp:sp modelId="{D10318DD-40A3-4DA5-9549-CED8F62183FE}">
      <dsp:nvSpPr>
        <dsp:cNvPr id="0" name=""/>
        <dsp:cNvSpPr/>
      </dsp:nvSpPr>
      <dsp:spPr>
        <a:xfrm>
          <a:off x="2078469" y="3268960"/>
          <a:ext cx="1089885" cy="7950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>
              <a:solidFill>
                <a:schemeClr val="tx1"/>
              </a:solidFill>
            </a:rPr>
            <a:t>Do</a:t>
          </a:r>
        </a:p>
      </dsp:txBody>
      <dsp:txXfrm>
        <a:off x="2238079" y="3385391"/>
        <a:ext cx="770665" cy="562180"/>
      </dsp:txXfrm>
    </dsp:sp>
    <dsp:sp modelId="{FED0480E-10D0-4E4A-B9B6-F6F32798BB0B}">
      <dsp:nvSpPr>
        <dsp:cNvPr id="0" name=""/>
        <dsp:cNvSpPr/>
      </dsp:nvSpPr>
      <dsp:spPr>
        <a:xfrm rot="11521908">
          <a:off x="1358512" y="3207099"/>
          <a:ext cx="531779" cy="4929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 rot="10800000">
        <a:off x="1504762" y="3321094"/>
        <a:ext cx="383905" cy="295748"/>
      </dsp:txXfrm>
    </dsp:sp>
    <dsp:sp modelId="{CEC60666-FB65-4507-BF25-97A4C92D03BB}">
      <dsp:nvSpPr>
        <dsp:cNvPr id="0" name=""/>
        <dsp:cNvSpPr/>
      </dsp:nvSpPr>
      <dsp:spPr>
        <a:xfrm>
          <a:off x="17531" y="2818687"/>
          <a:ext cx="1123812" cy="824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>
              <a:solidFill>
                <a:schemeClr val="tx1"/>
              </a:solidFill>
            </a:rPr>
            <a:t>Study</a:t>
          </a:r>
        </a:p>
      </dsp:txBody>
      <dsp:txXfrm>
        <a:off x="182109" y="2939402"/>
        <a:ext cx="794656" cy="582866"/>
      </dsp:txXfrm>
    </dsp:sp>
    <dsp:sp modelId="{2A6B8150-BD11-4DA9-BE70-EF18F4F14FAE}">
      <dsp:nvSpPr>
        <dsp:cNvPr id="0" name=""/>
        <dsp:cNvSpPr/>
      </dsp:nvSpPr>
      <dsp:spPr>
        <a:xfrm rot="20414246">
          <a:off x="1294511" y="2622794"/>
          <a:ext cx="582659" cy="4929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>
        <a:off x="1298866" y="2746376"/>
        <a:ext cx="434785" cy="2957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4ADA2-AEFD-4855-8E17-AAED532CD54F}">
      <dsp:nvSpPr>
        <dsp:cNvPr id="0" name=""/>
        <dsp:cNvSpPr/>
      </dsp:nvSpPr>
      <dsp:spPr>
        <a:xfrm>
          <a:off x="1725351" y="940"/>
          <a:ext cx="4743079" cy="1451868"/>
        </a:xfrm>
        <a:prstGeom prst="ellipse">
          <a:avLst/>
        </a:prstGeom>
        <a:solidFill>
          <a:srgbClr val="C7DC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003D67"/>
              </a:solidFill>
            </a:rPr>
            <a:t>Plan: </a:t>
          </a:r>
          <a:r>
            <a:rPr lang="en-GB" sz="1600" kern="1200" dirty="0" smtClean="0">
              <a:solidFill>
                <a:srgbClr val="003D67"/>
              </a:solidFill>
            </a:rPr>
            <a:t>Investigate the number of patients admitted who currently receive NIV and the time at which they receive it </a:t>
          </a:r>
          <a:r>
            <a:rPr lang="en-GB" sz="1600" i="1" kern="1200" dirty="0" smtClean="0">
              <a:solidFill>
                <a:srgbClr val="003D67"/>
              </a:solidFill>
            </a:rPr>
            <a:t>(BTS guidelines recommend patients receive NIV within one hour).</a:t>
          </a:r>
          <a:endParaRPr lang="en-GB" sz="1600" b="1" i="1" kern="1200" dirty="0">
            <a:solidFill>
              <a:srgbClr val="003D67"/>
            </a:solidFill>
          </a:endParaRPr>
        </a:p>
      </dsp:txBody>
      <dsp:txXfrm>
        <a:off x="2419959" y="213561"/>
        <a:ext cx="3353863" cy="1026626"/>
      </dsp:txXfrm>
    </dsp:sp>
    <dsp:sp modelId="{86629896-D943-4D8E-9B5A-B04993B41AE6}">
      <dsp:nvSpPr>
        <dsp:cNvPr id="0" name=""/>
        <dsp:cNvSpPr/>
      </dsp:nvSpPr>
      <dsp:spPr>
        <a:xfrm rot="2108471">
          <a:off x="5068450" y="1320129"/>
          <a:ext cx="421297" cy="490005"/>
        </a:xfrm>
        <a:prstGeom prst="rightArrow">
          <a:avLst>
            <a:gd name="adj1" fmla="val 60000"/>
            <a:gd name="adj2" fmla="val 50000"/>
          </a:avLst>
        </a:prstGeom>
        <a:solidFill>
          <a:srgbClr val="2C81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>
        <a:off x="5079968" y="1381756"/>
        <a:ext cx="294908" cy="294003"/>
      </dsp:txXfrm>
    </dsp:sp>
    <dsp:sp modelId="{DD9D58D8-ACB1-49EA-AB81-557A841DB501}">
      <dsp:nvSpPr>
        <dsp:cNvPr id="0" name=""/>
        <dsp:cNvSpPr/>
      </dsp:nvSpPr>
      <dsp:spPr>
        <a:xfrm>
          <a:off x="4123389" y="1584176"/>
          <a:ext cx="4445562" cy="1451868"/>
        </a:xfrm>
        <a:prstGeom prst="ellipse">
          <a:avLst/>
        </a:prstGeom>
        <a:solidFill>
          <a:srgbClr val="C7DC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003D67"/>
              </a:solidFill>
            </a:rPr>
            <a:t>Do: </a:t>
          </a:r>
          <a:r>
            <a:rPr lang="en-GB" sz="1600" kern="1200" dirty="0" smtClean="0">
              <a:solidFill>
                <a:srgbClr val="003D67"/>
              </a:solidFill>
            </a:rPr>
            <a:t>Make changes based on your findings: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rgbClr val="003D67"/>
              </a:solidFill>
            </a:rPr>
            <a:t>*Add a question to admission </a:t>
          </a:r>
          <a:r>
            <a:rPr lang="en-GB" sz="1600" kern="1200" dirty="0" err="1" smtClean="0">
              <a:solidFill>
                <a:srgbClr val="003D67"/>
              </a:solidFill>
            </a:rPr>
            <a:t>proforma</a:t>
          </a:r>
          <a:r>
            <a:rPr lang="en-GB" sz="1600" kern="1200" dirty="0" smtClean="0">
              <a:solidFill>
                <a:srgbClr val="003D67"/>
              </a:solidFill>
            </a:rPr>
            <a:t> asking if NIV was considered</a:t>
          </a:r>
        </a:p>
      </dsp:txBody>
      <dsp:txXfrm>
        <a:off x="4774426" y="1796797"/>
        <a:ext cx="3143488" cy="1026626"/>
      </dsp:txXfrm>
    </dsp:sp>
    <dsp:sp modelId="{6FAA8BF2-650C-4CC7-B16A-C58C0FDA374F}">
      <dsp:nvSpPr>
        <dsp:cNvPr id="0" name=""/>
        <dsp:cNvSpPr/>
      </dsp:nvSpPr>
      <dsp:spPr>
        <a:xfrm rot="8778597">
          <a:off x="4973426" y="2823422"/>
          <a:ext cx="470545" cy="490005"/>
        </a:xfrm>
        <a:prstGeom prst="rightArrow">
          <a:avLst>
            <a:gd name="adj1" fmla="val 60000"/>
            <a:gd name="adj2" fmla="val 50000"/>
          </a:avLst>
        </a:prstGeom>
        <a:solidFill>
          <a:srgbClr val="2C81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 rot="10800000">
        <a:off x="5102735" y="2882271"/>
        <a:ext cx="329382" cy="294003"/>
      </dsp:txXfrm>
    </dsp:sp>
    <dsp:sp modelId="{EBB9E501-E5B3-405B-A354-33B48DA675EC}">
      <dsp:nvSpPr>
        <dsp:cNvPr id="0" name=""/>
        <dsp:cNvSpPr/>
      </dsp:nvSpPr>
      <dsp:spPr>
        <a:xfrm>
          <a:off x="2216314" y="3083695"/>
          <a:ext cx="3761152" cy="1451868"/>
        </a:xfrm>
        <a:prstGeom prst="ellipse">
          <a:avLst/>
        </a:prstGeom>
        <a:solidFill>
          <a:srgbClr val="C7DC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003D67"/>
              </a:solidFill>
            </a:rPr>
            <a:t>Study: </a:t>
          </a:r>
          <a:r>
            <a:rPr lang="en-GB" sz="1600" kern="1200" dirty="0" smtClean="0">
              <a:solidFill>
                <a:srgbClr val="003D67"/>
              </a:solidFill>
            </a:rPr>
            <a:t>Plot the change over time</a:t>
          </a:r>
          <a:endParaRPr lang="en-GB" sz="1600" kern="1200" dirty="0">
            <a:solidFill>
              <a:srgbClr val="003D67"/>
            </a:solidFill>
          </a:endParaRPr>
        </a:p>
      </dsp:txBody>
      <dsp:txXfrm>
        <a:off x="2767122" y="3296316"/>
        <a:ext cx="2659536" cy="1026626"/>
      </dsp:txXfrm>
    </dsp:sp>
    <dsp:sp modelId="{6D226DAB-A4DF-49B8-8D26-6BDAE495100C}">
      <dsp:nvSpPr>
        <dsp:cNvPr id="0" name=""/>
        <dsp:cNvSpPr/>
      </dsp:nvSpPr>
      <dsp:spPr>
        <a:xfrm rot="12896433">
          <a:off x="2754624" y="2782104"/>
          <a:ext cx="444473" cy="490005"/>
        </a:xfrm>
        <a:prstGeom prst="rightArrow">
          <a:avLst>
            <a:gd name="adj1" fmla="val 60000"/>
            <a:gd name="adj2" fmla="val 50000"/>
          </a:avLst>
        </a:prstGeom>
        <a:solidFill>
          <a:srgbClr val="2C81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 rot="10800000">
        <a:off x="2875948" y="2918289"/>
        <a:ext cx="311131" cy="294003"/>
      </dsp:txXfrm>
    </dsp:sp>
    <dsp:sp modelId="{3E27B436-8DB5-45D3-8A15-71B4EB6DAD48}">
      <dsp:nvSpPr>
        <dsp:cNvPr id="0" name=""/>
        <dsp:cNvSpPr/>
      </dsp:nvSpPr>
      <dsp:spPr>
        <a:xfrm>
          <a:off x="0" y="1512208"/>
          <a:ext cx="3695222" cy="1451868"/>
        </a:xfrm>
        <a:prstGeom prst="ellipse">
          <a:avLst/>
        </a:prstGeom>
        <a:solidFill>
          <a:srgbClr val="C7DC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003D67"/>
              </a:solidFill>
            </a:rPr>
            <a:t>Act: </a:t>
          </a:r>
          <a:r>
            <a:rPr lang="en-GB" sz="1600" kern="1200" dirty="0" smtClean="0">
              <a:solidFill>
                <a:srgbClr val="003D67"/>
              </a:solidFill>
            </a:rPr>
            <a:t>Identify gaps in your improvement &amp; speak to those who can help</a:t>
          </a:r>
          <a:endParaRPr lang="en-GB" sz="1600" kern="1200" dirty="0">
            <a:solidFill>
              <a:srgbClr val="003D67"/>
            </a:solidFill>
          </a:endParaRPr>
        </a:p>
      </dsp:txBody>
      <dsp:txXfrm>
        <a:off x="541153" y="1724829"/>
        <a:ext cx="2612916" cy="1026626"/>
      </dsp:txXfrm>
    </dsp:sp>
    <dsp:sp modelId="{134AD4C8-5BA9-4F2D-948F-4C1DA12F665A}">
      <dsp:nvSpPr>
        <dsp:cNvPr id="0" name=""/>
        <dsp:cNvSpPr/>
      </dsp:nvSpPr>
      <dsp:spPr>
        <a:xfrm rot="19566194">
          <a:off x="2738737" y="1257842"/>
          <a:ext cx="406490" cy="490005"/>
        </a:xfrm>
        <a:prstGeom prst="rightArrow">
          <a:avLst>
            <a:gd name="adj1" fmla="val 60000"/>
            <a:gd name="adj2" fmla="val 50000"/>
          </a:avLst>
        </a:prstGeom>
        <a:solidFill>
          <a:srgbClr val="2C81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>
        <a:off x="2749100" y="1389848"/>
        <a:ext cx="284543" cy="2940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4ADA2-AEFD-4855-8E17-AAED532CD54F}">
      <dsp:nvSpPr>
        <dsp:cNvPr id="0" name=""/>
        <dsp:cNvSpPr/>
      </dsp:nvSpPr>
      <dsp:spPr>
        <a:xfrm>
          <a:off x="1859903" y="940"/>
          <a:ext cx="4743079" cy="1451868"/>
        </a:xfrm>
        <a:prstGeom prst="ellipse">
          <a:avLst/>
        </a:prstGeom>
        <a:solidFill>
          <a:srgbClr val="C7DC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003D67"/>
              </a:solidFill>
            </a:rPr>
            <a:t>Plan: </a:t>
          </a:r>
          <a:r>
            <a:rPr lang="en-GB" sz="1600" kern="1200" dirty="0" smtClean="0">
              <a:solidFill>
                <a:srgbClr val="003D67"/>
              </a:solidFill>
            </a:rPr>
            <a:t>Investigate the number of patients admitted who currently receive the discharge bundle (you can use the run-charts in the continuous audit)</a:t>
          </a:r>
          <a:endParaRPr lang="en-GB" sz="1600" b="1" kern="1200" dirty="0">
            <a:solidFill>
              <a:srgbClr val="003D67"/>
            </a:solidFill>
          </a:endParaRPr>
        </a:p>
      </dsp:txBody>
      <dsp:txXfrm>
        <a:off x="2554511" y="213561"/>
        <a:ext cx="3353863" cy="1026626"/>
      </dsp:txXfrm>
    </dsp:sp>
    <dsp:sp modelId="{86629896-D943-4D8E-9B5A-B04993B41AE6}">
      <dsp:nvSpPr>
        <dsp:cNvPr id="0" name=""/>
        <dsp:cNvSpPr/>
      </dsp:nvSpPr>
      <dsp:spPr>
        <a:xfrm rot="1942413">
          <a:off x="5325060" y="1247759"/>
          <a:ext cx="228921" cy="490005"/>
        </a:xfrm>
        <a:prstGeom prst="rightArrow">
          <a:avLst>
            <a:gd name="adj1" fmla="val 60000"/>
            <a:gd name="adj2" fmla="val 50000"/>
          </a:avLst>
        </a:prstGeom>
        <a:solidFill>
          <a:srgbClr val="2C81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>
        <a:off x="5330397" y="1327374"/>
        <a:ext cx="160245" cy="294003"/>
      </dsp:txXfrm>
    </dsp:sp>
    <dsp:sp modelId="{DD9D58D8-ACB1-49EA-AB81-557A841DB501}">
      <dsp:nvSpPr>
        <dsp:cNvPr id="0" name=""/>
        <dsp:cNvSpPr/>
      </dsp:nvSpPr>
      <dsp:spPr>
        <a:xfrm>
          <a:off x="4661596" y="1512222"/>
          <a:ext cx="3907355" cy="1451868"/>
        </a:xfrm>
        <a:prstGeom prst="ellipse">
          <a:avLst/>
        </a:prstGeom>
        <a:solidFill>
          <a:srgbClr val="C7DC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003D67"/>
              </a:solidFill>
            </a:rPr>
            <a:t>Do: </a:t>
          </a:r>
          <a:r>
            <a:rPr lang="en-GB" sz="1600" kern="1200" dirty="0" smtClean="0">
              <a:solidFill>
                <a:srgbClr val="003D67"/>
              </a:solidFill>
            </a:rPr>
            <a:t>Implement the use of a  discharge bundle notification system at admission</a:t>
          </a:r>
        </a:p>
      </dsp:txBody>
      <dsp:txXfrm>
        <a:off x="5233815" y="1724843"/>
        <a:ext cx="2762917" cy="1026626"/>
      </dsp:txXfrm>
    </dsp:sp>
    <dsp:sp modelId="{6FAA8BF2-650C-4CC7-B16A-C58C0FDA374F}">
      <dsp:nvSpPr>
        <dsp:cNvPr id="0" name=""/>
        <dsp:cNvSpPr/>
      </dsp:nvSpPr>
      <dsp:spPr>
        <a:xfrm rot="8796376">
          <a:off x="5275424" y="2777179"/>
          <a:ext cx="301059" cy="490005"/>
        </a:xfrm>
        <a:prstGeom prst="rightArrow">
          <a:avLst>
            <a:gd name="adj1" fmla="val 60000"/>
            <a:gd name="adj2" fmla="val 50000"/>
          </a:avLst>
        </a:prstGeom>
        <a:solidFill>
          <a:srgbClr val="2C81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 rot="10800000">
        <a:off x="5358287" y="2850325"/>
        <a:ext cx="210741" cy="294003"/>
      </dsp:txXfrm>
    </dsp:sp>
    <dsp:sp modelId="{EBB9E501-E5B3-405B-A354-33B48DA675EC}">
      <dsp:nvSpPr>
        <dsp:cNvPr id="0" name=""/>
        <dsp:cNvSpPr/>
      </dsp:nvSpPr>
      <dsp:spPr>
        <a:xfrm>
          <a:off x="2350866" y="3083695"/>
          <a:ext cx="3761152" cy="1451868"/>
        </a:xfrm>
        <a:prstGeom prst="ellipse">
          <a:avLst/>
        </a:prstGeom>
        <a:solidFill>
          <a:srgbClr val="C7DC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003D67"/>
              </a:solidFill>
            </a:rPr>
            <a:t>Study: </a:t>
          </a:r>
          <a:r>
            <a:rPr lang="en-GB" sz="1600" b="0" kern="1200" dirty="0" smtClean="0">
              <a:solidFill>
                <a:srgbClr val="003D67"/>
              </a:solidFill>
            </a:rPr>
            <a:t>Has the rate improved?</a:t>
          </a:r>
          <a:endParaRPr lang="en-GB" sz="1600" kern="1200" dirty="0">
            <a:solidFill>
              <a:srgbClr val="003D67"/>
            </a:solidFill>
          </a:endParaRPr>
        </a:p>
      </dsp:txBody>
      <dsp:txXfrm>
        <a:off x="2901674" y="3296316"/>
        <a:ext cx="2659536" cy="1026626"/>
      </dsp:txXfrm>
    </dsp:sp>
    <dsp:sp modelId="{6D226DAB-A4DF-49B8-8D26-6BDAE495100C}">
      <dsp:nvSpPr>
        <dsp:cNvPr id="0" name=""/>
        <dsp:cNvSpPr/>
      </dsp:nvSpPr>
      <dsp:spPr>
        <a:xfrm rot="12803638">
          <a:off x="2889893" y="2782275"/>
          <a:ext cx="309558" cy="490005"/>
        </a:xfrm>
        <a:prstGeom prst="rightArrow">
          <a:avLst>
            <a:gd name="adj1" fmla="val 60000"/>
            <a:gd name="adj2" fmla="val 50000"/>
          </a:avLst>
        </a:prstGeom>
        <a:solidFill>
          <a:srgbClr val="2C81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 rot="10800000">
        <a:off x="2975094" y="2905833"/>
        <a:ext cx="216691" cy="294003"/>
      </dsp:txXfrm>
    </dsp:sp>
    <dsp:sp modelId="{3E27B436-8DB5-45D3-8A15-71B4EB6DAD48}">
      <dsp:nvSpPr>
        <dsp:cNvPr id="0" name=""/>
        <dsp:cNvSpPr/>
      </dsp:nvSpPr>
      <dsp:spPr>
        <a:xfrm>
          <a:off x="0" y="1512208"/>
          <a:ext cx="3695222" cy="1451868"/>
        </a:xfrm>
        <a:prstGeom prst="ellipse">
          <a:avLst/>
        </a:prstGeom>
        <a:solidFill>
          <a:srgbClr val="C7DC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003D67"/>
              </a:solidFill>
            </a:rPr>
            <a:t>Act: </a:t>
          </a:r>
          <a:r>
            <a:rPr lang="en-GB" sz="1600" kern="1200" dirty="0" smtClean="0">
              <a:solidFill>
                <a:srgbClr val="003D67"/>
              </a:solidFill>
            </a:rPr>
            <a:t>Identify gaps in your improvement and speak to those who can help</a:t>
          </a:r>
          <a:endParaRPr lang="en-GB" sz="1600" kern="1200" dirty="0">
            <a:solidFill>
              <a:srgbClr val="003D67"/>
            </a:solidFill>
          </a:endParaRPr>
        </a:p>
      </dsp:txBody>
      <dsp:txXfrm>
        <a:off x="541153" y="1724829"/>
        <a:ext cx="2612916" cy="1026626"/>
      </dsp:txXfrm>
    </dsp:sp>
    <dsp:sp modelId="{134AD4C8-5BA9-4F2D-948F-4C1DA12F665A}">
      <dsp:nvSpPr>
        <dsp:cNvPr id="0" name=""/>
        <dsp:cNvSpPr/>
      </dsp:nvSpPr>
      <dsp:spPr>
        <a:xfrm rot="19657601">
          <a:off x="2885874" y="1259453"/>
          <a:ext cx="238065" cy="490005"/>
        </a:xfrm>
        <a:prstGeom prst="rightArrow">
          <a:avLst>
            <a:gd name="adj1" fmla="val 60000"/>
            <a:gd name="adj2" fmla="val 50000"/>
          </a:avLst>
        </a:prstGeom>
        <a:solidFill>
          <a:srgbClr val="2C81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>
        <a:off x="2891424" y="1376574"/>
        <a:ext cx="166646" cy="294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E7596B-F71E-4DF9-A66B-85EC5E3D7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649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fld id="{98396E55-F781-40A6-8BFD-2E071F891744}" type="slidenum">
              <a:rPr lang="en-US" sz="1200" smtClean="0"/>
              <a:pPr/>
              <a:t>1</a:t>
            </a:fld>
            <a:endParaRPr lang="en-US" sz="1200" dirty="0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953417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596B-F71E-4DF9-A66B-85EC5E3D7CB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51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596B-F71E-4DF9-A66B-85EC5E3D7CB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45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596B-F71E-4DF9-A66B-85EC5E3D7CB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84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596B-F71E-4DF9-A66B-85EC5E3D7CB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44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596B-F71E-4DF9-A66B-85EC5E3D7CB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39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596B-F71E-4DF9-A66B-85EC5E3D7CB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39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596B-F71E-4DF9-A66B-85EC5E3D7CB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29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596B-F71E-4DF9-A66B-85EC5E3D7CB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44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596B-F71E-4DF9-A66B-85EC5E3D7CB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44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596B-F71E-4DF9-A66B-85EC5E3D7CB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90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596B-F71E-4DF9-A66B-85EC5E3D7CB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372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596B-F71E-4DF9-A66B-85EC5E3D7CB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90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596B-F71E-4DF9-A66B-85EC5E3D7CB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901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fld id="{98396E55-F781-40A6-8BFD-2E071F891744}" type="slidenum">
              <a:rPr lang="en-US" sz="1200" smtClean="0">
                <a:solidFill>
                  <a:prstClr val="black"/>
                </a:solidFill>
              </a:rPr>
              <a:pPr/>
              <a:t>22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2993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596B-F71E-4DF9-A66B-85EC5E3D7CB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70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596B-F71E-4DF9-A66B-85EC5E3D7CB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70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596B-F71E-4DF9-A66B-85EC5E3D7CB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34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596B-F71E-4DF9-A66B-85EC5E3D7CB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75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596B-F71E-4DF9-A66B-85EC5E3D7CB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75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596B-F71E-4DF9-A66B-85EC5E3D7CB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00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7596B-F71E-4DF9-A66B-85EC5E3D7CB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5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RCP_Powerpoint backgrounds-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85800"/>
            <a:ext cx="6400800" cy="1676400"/>
          </a:xfrm>
        </p:spPr>
        <p:txBody>
          <a:bodyPr/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524000"/>
            <a:ext cx="6400800" cy="1905000"/>
          </a:xfrm>
        </p:spPr>
        <p:txBody>
          <a:bodyPr/>
          <a:lstStyle>
            <a:lvl1pPr marL="0" indent="0">
              <a:lnSpc>
                <a:spcPct val="60000"/>
              </a:lnSpc>
              <a:defRPr sz="3600">
                <a:solidFill>
                  <a:srgbClr val="0097D7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4953000"/>
            <a:ext cx="3200400" cy="609600"/>
          </a:xfrm>
        </p:spPr>
        <p:txBody>
          <a:bodyPr/>
          <a:lstStyle>
            <a:lvl1pPr>
              <a:lnSpc>
                <a:spcPct val="90000"/>
              </a:lnSpc>
              <a:defRPr sz="2000">
                <a:solidFill>
                  <a:srgbClr val="FCFCFC"/>
                </a:solidFill>
              </a:defRPr>
            </a:lvl1pPr>
          </a:lstStyle>
          <a:p>
            <a:pPr>
              <a:defRPr/>
            </a:pPr>
            <a:r>
              <a:rPr lang="en-US"/>
              <a:t>Date (edit on Title Master)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838200" y="4267200"/>
            <a:ext cx="3124200" cy="762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1800" b="1">
                <a:solidFill>
                  <a:srgbClr val="FCFCFC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Author (edit on Title Master)</a:t>
            </a:r>
            <a:endParaRPr lang="en-US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/>
              <a:t>Author’s </a:t>
            </a:r>
            <a:r>
              <a:rPr lang="en-US" sz="2000"/>
              <a:t>title/origin</a:t>
            </a:r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E507A-14F1-41CC-8F45-4D8004506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0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09600"/>
            <a:ext cx="18859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550545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3B2B1-EBE8-42B3-9283-62CDF9FBC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8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BF46C-9E4E-4560-8D6D-4782F81D4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06CA5-3A6B-46A4-85AB-3F8DCFA55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5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429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524000"/>
            <a:ext cx="3429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C544B-08CB-4253-963F-102E18A59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4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EABC2-F30D-4654-9BD0-6FD349029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13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7EE14-01D5-4AE2-B6EC-396810991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A2EAC-875B-42A0-8323-00322CC71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0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768B5-C126-4E58-8918-418504FB8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30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E5831-5090-48BF-A393-1D0E776DA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95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7543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24000"/>
            <a:ext cx="7010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54102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83BE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5334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83BE"/>
                </a:solidFill>
                <a:latin typeface="+mn-lt"/>
              </a:defRPr>
            </a:lvl1pPr>
          </a:lstStyle>
          <a:p>
            <a:pPr>
              <a:defRPr/>
            </a:pPr>
            <a:fld id="{F45E58FD-2E05-4DDA-A265-408907A3B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4" descr="RCP_Powerpoint backgrounds-5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853113"/>
            <a:ext cx="878681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-48" charset="0"/>
          <a:ea typeface="ＭＳ Ｐゴシック" pitchFamily="-48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-48" charset="0"/>
          <a:ea typeface="ＭＳ Ｐゴシック" pitchFamily="-48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-48" charset="0"/>
          <a:ea typeface="ＭＳ Ｐゴシック" pitchFamily="-48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-48" charset="0"/>
          <a:ea typeface="ＭＳ Ｐゴシック" pitchFamily="-48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-48" charset="0"/>
          <a:ea typeface="ＭＳ Ｐゴシック" pitchFamily="-48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-48" charset="0"/>
          <a:ea typeface="ＭＳ Ｐゴシック" pitchFamily="-48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-48" charset="0"/>
          <a:ea typeface="ＭＳ Ｐゴシック" pitchFamily="-48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-48" charset="0"/>
          <a:ea typeface="ＭＳ Ｐゴシック" pitchFamily="-48" charset="-128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defRPr sz="3200">
          <a:solidFill>
            <a:srgbClr val="37424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7424A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7424A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7424A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7424A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7424A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7424A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7424A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7424A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i.org/resources/Pages/Tools/Driver-Diagram.asp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piratoryfutures.org.uk/copdsecondarycareauditforu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hyperlink" Target="https://www.brit-thoracic.org.uk/standards-of-care/quality-improvement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i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://www.healthcareimprovementscotland.org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pdaudit.or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hyperlink" Target="https://www.rcplondon.ac.uk/projects/outputs/secondary-care-workstream-audit-resource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copd@rcplondon.ac.uk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rcplondon.ac.uk/COP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827584" y="4581128"/>
            <a:ext cx="32004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38200" y="4267200"/>
            <a:ext cx="7478216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National Chronic Obstructive Pulmonary Disease (COPD) Audit Programme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72480"/>
            <a:ext cx="7838256" cy="1676400"/>
          </a:xfrm>
        </p:spPr>
        <p:txBody>
          <a:bodyPr/>
          <a:lstStyle/>
          <a:p>
            <a:pPr eaLnBrk="1" hangingPunct="1"/>
            <a:r>
              <a:rPr lang="en-US" dirty="0" smtClean="0"/>
              <a:t>Outcomes from the Secondary Care COPD Audit 2014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668016"/>
            <a:ext cx="7982272" cy="1905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Findings and quality improvement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1" y="260648"/>
            <a:ext cx="8784978" cy="838200"/>
          </a:xfrm>
        </p:spPr>
        <p:txBody>
          <a:bodyPr/>
          <a:lstStyle/>
          <a:p>
            <a:pPr eaLnBrk="1" hangingPunct="1"/>
            <a:r>
              <a:rPr lang="en-US" sz="3500" dirty="0" smtClean="0">
                <a:solidFill>
                  <a:srgbClr val="2C81BD"/>
                </a:solidFill>
              </a:rPr>
              <a:t>Readmission 30/90 days after index discharge</a:t>
            </a:r>
          </a:p>
        </p:txBody>
      </p:sp>
      <p:sp>
        <p:nvSpPr>
          <p:cNvPr id="5" name="Up Arrow 4"/>
          <p:cNvSpPr/>
          <p:nvPr/>
        </p:nvSpPr>
        <p:spPr bwMode="auto">
          <a:xfrm>
            <a:off x="288032" y="1196752"/>
            <a:ext cx="4427984" cy="3785652"/>
          </a:xfrm>
          <a:prstGeom prst="up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-48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000" b="1" i="0" u="none" strike="noStrike" cap="none" normalizeH="0" baseline="0" dirty="0" smtClean="0">
                <a:ln>
                  <a:noFill/>
                </a:ln>
                <a:solidFill>
                  <a:srgbClr val="003D67"/>
                </a:solidFill>
                <a:effectLst/>
                <a:latin typeface="+mn-lt"/>
                <a:ea typeface="ＭＳ Ｐゴシック" pitchFamily="-48" charset="-128"/>
              </a:rPr>
              <a:t>Readmission rates increase with:*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8024" y="1196752"/>
            <a:ext cx="4032448" cy="347787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3D67"/>
                </a:solidFill>
                <a:latin typeface="+mn-lt"/>
              </a:rPr>
              <a:t>Deprivation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3D67"/>
                </a:solidFill>
                <a:latin typeface="+mn-lt"/>
              </a:rPr>
              <a:t>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3D67"/>
                </a:solidFill>
                <a:latin typeface="+mn-lt"/>
              </a:rPr>
              <a:t>Number of co morbidities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3D67"/>
                </a:solidFill>
                <a:latin typeface="+mn-lt"/>
              </a:rPr>
              <a:t>Longer LOS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3D67"/>
                </a:solidFill>
                <a:latin typeface="+mn-lt"/>
              </a:rPr>
              <a:t>Disease severity markers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3D67"/>
                </a:solidFill>
                <a:latin typeface="+mn-lt"/>
              </a:rPr>
              <a:t>Higher MRC score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3D67"/>
                </a:solidFill>
                <a:latin typeface="+mn-lt"/>
              </a:rPr>
              <a:t>Higher GOLD stage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3D67"/>
                </a:solidFill>
                <a:latin typeface="+mn-lt"/>
              </a:rPr>
              <a:t>Low initial pH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3D67"/>
                </a:solidFill>
                <a:latin typeface="+mn-lt"/>
              </a:rPr>
              <a:t>NIV management on HDU during admission</a:t>
            </a:r>
            <a:endParaRPr lang="en-GB" sz="2000" dirty="0">
              <a:solidFill>
                <a:srgbClr val="003D67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544013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3D67"/>
                </a:solidFill>
                <a:latin typeface="+mn-lt"/>
              </a:rPr>
              <a:t>* P &lt; 0.01</a:t>
            </a:r>
          </a:p>
        </p:txBody>
      </p:sp>
    </p:spTree>
    <p:extLst>
      <p:ext uri="{BB962C8B-B14F-4D97-AF65-F5344CB8AC3E}">
        <p14:creationId xmlns:p14="http://schemas.microsoft.com/office/powerpoint/2010/main" val="310643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1" y="260648"/>
            <a:ext cx="8568953" cy="838200"/>
          </a:xfrm>
        </p:spPr>
        <p:txBody>
          <a:bodyPr/>
          <a:lstStyle/>
          <a:p>
            <a:pPr eaLnBrk="1" hangingPunct="1"/>
            <a:r>
              <a:rPr lang="en-US" sz="3500" dirty="0">
                <a:solidFill>
                  <a:srgbClr val="2C81BD"/>
                </a:solidFill>
              </a:rPr>
              <a:t>P</a:t>
            </a:r>
            <a:r>
              <a:rPr lang="en-US" sz="3500" dirty="0" smtClean="0">
                <a:solidFill>
                  <a:srgbClr val="2C81BD"/>
                </a:solidFill>
              </a:rPr>
              <a:t>revious/recent admissions prior to the index admission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9152" y="1640994"/>
            <a:ext cx="258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3D67"/>
                </a:solidFill>
                <a:latin typeface="+mn-lt"/>
              </a:rPr>
              <a:t>36%</a:t>
            </a:r>
            <a:r>
              <a:rPr lang="en-US" sz="2000" dirty="0" smtClean="0">
                <a:solidFill>
                  <a:srgbClr val="003D67"/>
                </a:solidFill>
                <a:latin typeface="+mn-lt"/>
              </a:rPr>
              <a:t> of patients had ≥ 1 admission in the prior </a:t>
            </a:r>
            <a:r>
              <a:rPr lang="en-US" sz="2000" b="1" dirty="0" smtClean="0">
                <a:solidFill>
                  <a:srgbClr val="003D67"/>
                </a:solidFill>
                <a:latin typeface="+mn-lt"/>
              </a:rPr>
              <a:t>90 days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06328" y="4357553"/>
            <a:ext cx="2361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3D67"/>
                </a:solidFill>
                <a:latin typeface="+mn-lt"/>
              </a:rPr>
              <a:t>51%</a:t>
            </a:r>
            <a:r>
              <a:rPr lang="en-US" sz="2000" dirty="0" smtClean="0">
                <a:solidFill>
                  <a:srgbClr val="003D67"/>
                </a:solidFill>
                <a:latin typeface="+mn-lt"/>
              </a:rPr>
              <a:t> of </a:t>
            </a:r>
            <a:r>
              <a:rPr lang="en-US" sz="2000" dirty="0" smtClean="0">
                <a:solidFill>
                  <a:srgbClr val="003D67"/>
                </a:solidFill>
                <a:latin typeface="+mj-lt"/>
              </a:rPr>
              <a:t>patients had </a:t>
            </a:r>
            <a:r>
              <a:rPr lang="en-US" sz="2000" dirty="0">
                <a:solidFill>
                  <a:srgbClr val="003D67"/>
                </a:solidFill>
                <a:latin typeface="+mj-lt"/>
              </a:rPr>
              <a:t> ≥ </a:t>
            </a:r>
            <a:r>
              <a:rPr lang="en-US" sz="2000" dirty="0" smtClean="0">
                <a:solidFill>
                  <a:srgbClr val="003D67"/>
                </a:solidFill>
                <a:latin typeface="+mj-lt"/>
              </a:rPr>
              <a:t> 1 </a:t>
            </a:r>
            <a:r>
              <a:rPr lang="en-US" sz="2000" dirty="0" smtClean="0">
                <a:solidFill>
                  <a:srgbClr val="003D67"/>
                </a:solidFill>
                <a:latin typeface="+mn-lt"/>
              </a:rPr>
              <a:t>admission in the prior </a:t>
            </a:r>
            <a:r>
              <a:rPr lang="en-US" sz="2000" b="1" dirty="0" smtClean="0">
                <a:solidFill>
                  <a:srgbClr val="003D67"/>
                </a:solidFill>
                <a:latin typeface="+mn-lt"/>
              </a:rPr>
              <a:t>180 days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2200" y="1424970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3D67"/>
                </a:solidFill>
                <a:latin typeface="+mn-lt"/>
              </a:rPr>
              <a:t>65%</a:t>
            </a:r>
            <a:r>
              <a:rPr lang="en-US" sz="2000" dirty="0" smtClean="0">
                <a:solidFill>
                  <a:srgbClr val="003D67"/>
                </a:solidFill>
                <a:latin typeface="+mn-lt"/>
              </a:rPr>
              <a:t> of patients had </a:t>
            </a:r>
            <a:r>
              <a:rPr lang="en-US" sz="2000" dirty="0">
                <a:solidFill>
                  <a:srgbClr val="003D67"/>
                </a:solidFill>
              </a:rPr>
              <a:t> </a:t>
            </a:r>
            <a:r>
              <a:rPr lang="en-US" sz="2000" dirty="0">
                <a:solidFill>
                  <a:srgbClr val="003D67"/>
                </a:solidFill>
                <a:latin typeface="+mj-lt"/>
              </a:rPr>
              <a:t>≥ </a:t>
            </a:r>
            <a:r>
              <a:rPr lang="en-US" sz="2000" dirty="0" smtClean="0">
                <a:solidFill>
                  <a:srgbClr val="003D67"/>
                </a:solidFill>
                <a:latin typeface="+mj-lt"/>
              </a:rPr>
              <a:t>1 </a:t>
            </a:r>
            <a:r>
              <a:rPr lang="en-US" sz="2000" dirty="0" smtClean="0">
                <a:solidFill>
                  <a:srgbClr val="003D67"/>
                </a:solidFill>
                <a:latin typeface="+mn-lt"/>
              </a:rPr>
              <a:t>admission in the prior </a:t>
            </a:r>
            <a:r>
              <a:rPr lang="en-US" sz="2000" b="1" dirty="0" smtClean="0">
                <a:solidFill>
                  <a:srgbClr val="003D67"/>
                </a:solidFill>
                <a:latin typeface="+mn-lt"/>
              </a:rPr>
              <a:t>365 days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059832" y="1988840"/>
            <a:ext cx="0" cy="28083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3D67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6084168" y="1988840"/>
            <a:ext cx="0" cy="28083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3D67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08484"/>
            <a:ext cx="625772" cy="126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356" y="2762996"/>
            <a:ext cx="634228" cy="12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34011"/>
            <a:ext cx="634228" cy="126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904" y="2529046"/>
            <a:ext cx="634228" cy="126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132" y="3679144"/>
            <a:ext cx="634228" cy="126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75" y="3933056"/>
            <a:ext cx="625772" cy="1260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040" y="1908418"/>
            <a:ext cx="625772" cy="1260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457032"/>
            <a:ext cx="625772" cy="1260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37"/>
          <a:stretch/>
        </p:blipFill>
        <p:spPr>
          <a:xfrm>
            <a:off x="4217344" y="3038790"/>
            <a:ext cx="369602" cy="12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0"/>
          <a:stretch/>
        </p:blipFill>
        <p:spPr>
          <a:xfrm>
            <a:off x="4543422" y="3037859"/>
            <a:ext cx="299546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9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1" y="260648"/>
            <a:ext cx="8856985" cy="838200"/>
          </a:xfrm>
        </p:spPr>
        <p:txBody>
          <a:bodyPr/>
          <a:lstStyle/>
          <a:p>
            <a:pPr eaLnBrk="1" hangingPunct="1"/>
            <a:r>
              <a:rPr lang="en-US" sz="3500" dirty="0" smtClean="0">
                <a:solidFill>
                  <a:srgbClr val="2C81BD"/>
                </a:solidFill>
              </a:rPr>
              <a:t>Use QI methodology to plan/enact your methodology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7" y="1338441"/>
            <a:ext cx="453650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solidFill>
                  <a:srgbClr val="003D67"/>
                </a:solidFill>
                <a:latin typeface="+mn-lt"/>
              </a:rPr>
              <a:t>Work </a:t>
            </a:r>
            <a:r>
              <a:rPr lang="en-US" dirty="0">
                <a:solidFill>
                  <a:srgbClr val="003D67"/>
                </a:solidFill>
                <a:latin typeface="+mn-lt"/>
              </a:rPr>
              <a:t>as a </a:t>
            </a:r>
            <a:r>
              <a:rPr lang="en-US" b="1" dirty="0" smtClean="0">
                <a:solidFill>
                  <a:srgbClr val="003D67"/>
                </a:solidFill>
                <a:latin typeface="+mn-lt"/>
              </a:rPr>
              <a:t>team</a:t>
            </a:r>
            <a:endParaRPr lang="en-US" b="1" dirty="0">
              <a:solidFill>
                <a:srgbClr val="003D67"/>
              </a:solidFill>
              <a:latin typeface="+mn-lt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solidFill>
                  <a:srgbClr val="003D67"/>
                </a:solidFill>
                <a:latin typeface="+mn-lt"/>
              </a:rPr>
              <a:t>Decide </a:t>
            </a:r>
            <a:r>
              <a:rPr lang="en-US" dirty="0">
                <a:solidFill>
                  <a:srgbClr val="003D67"/>
                </a:solidFill>
                <a:latin typeface="+mn-lt"/>
              </a:rPr>
              <a:t>what </a:t>
            </a:r>
            <a:r>
              <a:rPr lang="en-US" dirty="0" smtClean="0">
                <a:solidFill>
                  <a:srgbClr val="003D67"/>
                </a:solidFill>
                <a:latin typeface="+mn-lt"/>
              </a:rPr>
              <a:t>you want to </a:t>
            </a:r>
            <a:r>
              <a:rPr lang="en-US" b="1" dirty="0" smtClean="0">
                <a:solidFill>
                  <a:srgbClr val="003D67"/>
                </a:solidFill>
                <a:latin typeface="+mn-lt"/>
              </a:rPr>
              <a:t>improve</a:t>
            </a:r>
            <a:endParaRPr lang="en-US" b="1" dirty="0">
              <a:solidFill>
                <a:srgbClr val="003D67"/>
              </a:solidFill>
              <a:latin typeface="+mn-lt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solidFill>
                  <a:srgbClr val="003D67"/>
                </a:solidFill>
                <a:latin typeface="+mn-lt"/>
              </a:rPr>
              <a:t>Use a </a:t>
            </a:r>
            <a:r>
              <a:rPr lang="en-US" dirty="0">
                <a:solidFill>
                  <a:srgbClr val="003D67"/>
                </a:solidFill>
                <a:latin typeface="+mn-lt"/>
              </a:rPr>
              <a:t>driver diagram to </a:t>
            </a:r>
            <a:r>
              <a:rPr lang="en-US" b="1" dirty="0">
                <a:solidFill>
                  <a:srgbClr val="003D67"/>
                </a:solidFill>
                <a:latin typeface="+mn-lt"/>
              </a:rPr>
              <a:t>identify the drivers for change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dirty="0">
                <a:solidFill>
                  <a:srgbClr val="003D67"/>
                </a:solidFill>
                <a:latin typeface="+mn-lt"/>
              </a:rPr>
              <a:t>P</a:t>
            </a:r>
            <a:r>
              <a:rPr lang="en-US" dirty="0" smtClean="0">
                <a:solidFill>
                  <a:srgbClr val="003D67"/>
                </a:solidFill>
                <a:latin typeface="+mn-lt"/>
              </a:rPr>
              <a:t>lan </a:t>
            </a:r>
            <a:r>
              <a:rPr lang="en-US" dirty="0">
                <a:solidFill>
                  <a:srgbClr val="003D67"/>
                </a:solidFill>
                <a:latin typeface="+mn-lt"/>
              </a:rPr>
              <a:t>your change using a </a:t>
            </a:r>
            <a:r>
              <a:rPr lang="en-US" b="1" dirty="0">
                <a:solidFill>
                  <a:srgbClr val="003D67"/>
                </a:solidFill>
                <a:latin typeface="+mn-lt"/>
              </a:rPr>
              <a:t>PDSA </a:t>
            </a:r>
            <a:r>
              <a:rPr lang="en-US" b="1" dirty="0" smtClean="0">
                <a:solidFill>
                  <a:srgbClr val="003D67"/>
                </a:solidFill>
                <a:latin typeface="+mn-lt"/>
              </a:rPr>
              <a:t>template</a:t>
            </a:r>
            <a:endParaRPr lang="en-US" b="1" dirty="0">
              <a:solidFill>
                <a:srgbClr val="003D67"/>
              </a:solidFill>
              <a:latin typeface="+mn-lt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solidFill>
                  <a:srgbClr val="003D67"/>
                </a:solidFill>
                <a:latin typeface="+mn-lt"/>
              </a:rPr>
              <a:t>Have </a:t>
            </a:r>
            <a:r>
              <a:rPr lang="en-US" dirty="0">
                <a:solidFill>
                  <a:srgbClr val="003D67"/>
                </a:solidFill>
                <a:latin typeface="+mn-lt"/>
              </a:rPr>
              <a:t>clear lines of </a:t>
            </a:r>
            <a:r>
              <a:rPr lang="en-US" b="1" dirty="0">
                <a:solidFill>
                  <a:srgbClr val="003D67"/>
                </a:solidFill>
                <a:latin typeface="+mn-lt"/>
              </a:rPr>
              <a:t>responsibility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solidFill>
                  <a:srgbClr val="003D67"/>
                </a:solidFill>
                <a:latin typeface="+mn-lt"/>
              </a:rPr>
              <a:t>Meet </a:t>
            </a:r>
            <a:r>
              <a:rPr lang="en-US" dirty="0">
                <a:solidFill>
                  <a:srgbClr val="003D67"/>
                </a:solidFill>
                <a:latin typeface="+mn-lt"/>
              </a:rPr>
              <a:t>regularly to </a:t>
            </a:r>
            <a:r>
              <a:rPr lang="en-US" b="1" dirty="0">
                <a:solidFill>
                  <a:srgbClr val="003D67"/>
                </a:solidFill>
                <a:latin typeface="+mn-lt"/>
              </a:rPr>
              <a:t>performance manage</a:t>
            </a:r>
            <a:r>
              <a:rPr lang="en-US" dirty="0">
                <a:solidFill>
                  <a:srgbClr val="003D67"/>
                </a:solidFill>
                <a:latin typeface="+mn-lt"/>
              </a:rPr>
              <a:t> yourselves</a:t>
            </a:r>
          </a:p>
          <a:p>
            <a:pPr marL="457200" indent="-457200">
              <a:buFont typeface="+mj-lt"/>
              <a:buAutoNum type="alphaLcParenR"/>
            </a:pPr>
            <a:endParaRPr lang="en-US" dirty="0">
              <a:solidFill>
                <a:srgbClr val="2C81BD"/>
              </a:solidFill>
              <a:latin typeface="+mn-lt"/>
            </a:endParaRPr>
          </a:p>
          <a:p>
            <a:pPr marL="457200" indent="-457200">
              <a:buFont typeface="+mj-lt"/>
              <a:buAutoNum type="alphaLcParenR" startAt="4"/>
            </a:pPr>
            <a:endParaRPr lang="en-US" dirty="0">
              <a:solidFill>
                <a:srgbClr val="2C81BD"/>
              </a:solidFill>
              <a:latin typeface="+mn-lt"/>
            </a:endParaRPr>
          </a:p>
          <a:p>
            <a:pPr marL="1428750" lvl="2" indent="-514350">
              <a:buFont typeface="+mj-lt"/>
              <a:buAutoNum type="romanLcPeriod"/>
            </a:pPr>
            <a:endParaRPr lang="en-US" sz="1800" dirty="0">
              <a:solidFill>
                <a:srgbClr val="2C81BD"/>
              </a:solidFill>
              <a:latin typeface="+mn-lt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456" y="908720"/>
            <a:ext cx="3528000" cy="227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34" y="3356992"/>
            <a:ext cx="3528000" cy="241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48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260648"/>
            <a:ext cx="5616624" cy="838200"/>
          </a:xfrm>
        </p:spPr>
        <p:txBody>
          <a:bodyPr/>
          <a:lstStyle/>
          <a:p>
            <a:r>
              <a:rPr lang="en-US" sz="3500" dirty="0" smtClean="0">
                <a:solidFill>
                  <a:srgbClr val="2C81BD"/>
                </a:solidFill>
              </a:rPr>
              <a:t>SMART</a:t>
            </a:r>
            <a:endParaRPr lang="en-GB" sz="2400" b="0" dirty="0">
              <a:solidFill>
                <a:srgbClr val="2C81B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000" y="835144"/>
            <a:ext cx="496806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3D67"/>
                </a:solidFill>
                <a:latin typeface="+mj-lt"/>
              </a:rPr>
              <a:t>Aim development should focus on </a:t>
            </a:r>
            <a:r>
              <a:rPr lang="en-US" sz="2200" b="1" dirty="0" smtClean="0">
                <a:solidFill>
                  <a:srgbClr val="003D67"/>
                </a:solidFill>
                <a:latin typeface="+mj-lt"/>
              </a:rPr>
              <a:t>SMART</a:t>
            </a:r>
            <a:r>
              <a:rPr lang="en-US" sz="2200" dirty="0" smtClean="0">
                <a:solidFill>
                  <a:srgbClr val="003D67"/>
                </a:solidFill>
                <a:latin typeface="+mj-lt"/>
              </a:rPr>
              <a:t> objectives.</a:t>
            </a:r>
          </a:p>
          <a:p>
            <a:endParaRPr lang="en-US" sz="2200" dirty="0">
              <a:solidFill>
                <a:srgbClr val="003D67"/>
              </a:solidFill>
              <a:latin typeface="+mj-lt"/>
            </a:endParaRPr>
          </a:p>
          <a:p>
            <a:r>
              <a:rPr lang="en-US" sz="2200" dirty="0" smtClean="0">
                <a:solidFill>
                  <a:srgbClr val="003D67"/>
                </a:solidFill>
                <a:latin typeface="+mj-lt"/>
              </a:rPr>
              <a:t>Look for areas where you can </a:t>
            </a:r>
            <a:r>
              <a:rPr lang="en-US" sz="2200" b="1" dirty="0" smtClean="0">
                <a:solidFill>
                  <a:srgbClr val="003D67"/>
                </a:solidFill>
                <a:latin typeface="+mj-lt"/>
              </a:rPr>
              <a:t>realistically</a:t>
            </a:r>
            <a:r>
              <a:rPr lang="en-US" sz="2200" dirty="0" smtClean="0">
                <a:solidFill>
                  <a:srgbClr val="003D67"/>
                </a:solidFill>
                <a:latin typeface="+mj-lt"/>
              </a:rPr>
              <a:t> make improvements.</a:t>
            </a:r>
          </a:p>
          <a:p>
            <a:endParaRPr lang="en-US" sz="2200" dirty="0">
              <a:solidFill>
                <a:srgbClr val="003D67"/>
              </a:solidFill>
              <a:latin typeface="+mj-lt"/>
            </a:endParaRPr>
          </a:p>
          <a:p>
            <a:r>
              <a:rPr lang="en-US" sz="2200" dirty="0" smtClean="0">
                <a:solidFill>
                  <a:srgbClr val="003D67"/>
                </a:solidFill>
                <a:latin typeface="+mj-lt"/>
              </a:rPr>
              <a:t>Build a </a:t>
            </a:r>
            <a:r>
              <a:rPr lang="en-US" sz="2200" b="1" dirty="0" smtClean="0">
                <a:solidFill>
                  <a:srgbClr val="003D67"/>
                </a:solidFill>
                <a:latin typeface="+mj-lt"/>
              </a:rPr>
              <a:t>team</a:t>
            </a:r>
            <a:r>
              <a:rPr lang="en-US" sz="2200" dirty="0" smtClean="0">
                <a:solidFill>
                  <a:srgbClr val="003D67"/>
                </a:solidFill>
                <a:latin typeface="+mj-lt"/>
              </a:rPr>
              <a:t> and understand your </a:t>
            </a:r>
            <a:r>
              <a:rPr lang="en-US" sz="2200" b="1" dirty="0" smtClean="0">
                <a:solidFill>
                  <a:srgbClr val="003D67"/>
                </a:solidFill>
                <a:latin typeface="+mj-lt"/>
              </a:rPr>
              <a:t>stakeholders</a:t>
            </a:r>
            <a:r>
              <a:rPr lang="en-US" sz="2200" dirty="0" smtClean="0">
                <a:solidFill>
                  <a:srgbClr val="003D67"/>
                </a:solidFill>
                <a:latin typeface="+mj-lt"/>
              </a:rPr>
              <a:t>.</a:t>
            </a:r>
          </a:p>
          <a:p>
            <a:endParaRPr lang="en-US" sz="2200" dirty="0">
              <a:solidFill>
                <a:srgbClr val="003D67"/>
              </a:solidFill>
              <a:latin typeface="+mj-lt"/>
            </a:endParaRPr>
          </a:p>
          <a:p>
            <a:r>
              <a:rPr lang="en-US" sz="2200" dirty="0" smtClean="0">
                <a:solidFill>
                  <a:srgbClr val="003D67"/>
                </a:solidFill>
                <a:latin typeface="+mj-lt"/>
              </a:rPr>
              <a:t>Plan how you will </a:t>
            </a:r>
            <a:r>
              <a:rPr lang="en-US" sz="2200" b="1" dirty="0" smtClean="0">
                <a:solidFill>
                  <a:srgbClr val="003D67"/>
                </a:solidFill>
                <a:latin typeface="+mj-lt"/>
              </a:rPr>
              <a:t>achieve</a:t>
            </a:r>
            <a:r>
              <a:rPr lang="en-US" sz="2200" dirty="0" smtClean="0">
                <a:solidFill>
                  <a:srgbClr val="003D67"/>
                </a:solidFill>
                <a:latin typeface="+mj-lt"/>
              </a:rPr>
              <a:t> your aim.</a:t>
            </a:r>
          </a:p>
          <a:p>
            <a:endParaRPr lang="en-US" sz="2200" dirty="0">
              <a:solidFill>
                <a:srgbClr val="003D67"/>
              </a:solidFill>
              <a:latin typeface="+mj-lt"/>
            </a:endParaRPr>
          </a:p>
          <a:p>
            <a:r>
              <a:rPr lang="en-US" sz="2200" dirty="0" smtClean="0">
                <a:solidFill>
                  <a:srgbClr val="003D67"/>
                </a:solidFill>
                <a:latin typeface="+mj-lt"/>
              </a:rPr>
              <a:t>What measures will you use to show you are </a:t>
            </a:r>
            <a:r>
              <a:rPr lang="en-US" sz="2200" b="1" dirty="0" smtClean="0">
                <a:solidFill>
                  <a:srgbClr val="003D67"/>
                </a:solidFill>
                <a:latin typeface="+mj-lt"/>
              </a:rPr>
              <a:t>improving</a:t>
            </a:r>
            <a:r>
              <a:rPr lang="en-US" sz="2200" dirty="0" smtClean="0">
                <a:solidFill>
                  <a:srgbClr val="003D67"/>
                </a:solidFill>
                <a:latin typeface="+mj-lt"/>
              </a:rPr>
              <a:t>?</a:t>
            </a:r>
            <a:endParaRPr lang="en-GB" sz="2200" dirty="0">
              <a:solidFill>
                <a:srgbClr val="003D67"/>
              </a:solidFill>
              <a:latin typeface="+mj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79432578"/>
              </p:ext>
            </p:extLst>
          </p:nvPr>
        </p:nvGraphicFramePr>
        <p:xfrm>
          <a:off x="5508104" y="1052736"/>
          <a:ext cx="31200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696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1" y="260648"/>
            <a:ext cx="8856985" cy="838200"/>
          </a:xfrm>
        </p:spPr>
        <p:txBody>
          <a:bodyPr/>
          <a:lstStyle/>
          <a:p>
            <a:pPr eaLnBrk="1" hangingPunct="1"/>
            <a:r>
              <a:rPr lang="en-US" sz="3500" dirty="0" smtClean="0">
                <a:solidFill>
                  <a:srgbClr val="2C81BD"/>
                </a:solidFill>
              </a:rPr>
              <a:t>Driver diagrams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511" y="836712"/>
            <a:ext cx="86719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3D67"/>
                </a:solidFill>
                <a:latin typeface="+mn-lt"/>
              </a:rPr>
              <a:t>To decide what to start on for your overall improvement aim, you may find it helpful to use a driver diagram</a:t>
            </a:r>
            <a:r>
              <a:rPr lang="en-US" sz="2200" dirty="0" smtClean="0">
                <a:solidFill>
                  <a:srgbClr val="003D67"/>
                </a:solidFill>
                <a:latin typeface="+mn-lt"/>
              </a:rPr>
              <a:t>.</a:t>
            </a:r>
          </a:p>
          <a:p>
            <a:endParaRPr lang="en-US" sz="2200" dirty="0">
              <a:solidFill>
                <a:srgbClr val="003D67"/>
              </a:solidFill>
              <a:latin typeface="+mn-lt"/>
            </a:endParaRPr>
          </a:p>
          <a:p>
            <a:r>
              <a:rPr lang="en-US" sz="2200" dirty="0" smtClean="0">
                <a:solidFill>
                  <a:srgbClr val="003D67"/>
                </a:solidFill>
                <a:latin typeface="+mn-lt"/>
              </a:rPr>
              <a:t>The Institute for Healthcare Improvement has a </a:t>
            </a:r>
            <a:r>
              <a:rPr lang="en-US" sz="2200" dirty="0">
                <a:solidFill>
                  <a:srgbClr val="003D67"/>
                </a:solidFill>
                <a:latin typeface="+mn-lt"/>
              </a:rPr>
              <a:t>helpful guide on how to use them </a:t>
            </a:r>
            <a:r>
              <a:rPr lang="en-US" sz="2200" dirty="0">
                <a:solidFill>
                  <a:srgbClr val="003D67"/>
                </a:solidFill>
                <a:latin typeface="+mn-lt"/>
                <a:hlinkClick r:id="rId3"/>
              </a:rPr>
              <a:t>http://</a:t>
            </a:r>
            <a:r>
              <a:rPr lang="en-US" sz="2200" dirty="0" smtClean="0">
                <a:solidFill>
                  <a:srgbClr val="003D67"/>
                </a:solidFill>
                <a:latin typeface="+mn-lt"/>
                <a:hlinkClick r:id="rId3"/>
              </a:rPr>
              <a:t>www.ihi.org/resources/Pages/Tools/Driver-Diagram.aspx</a:t>
            </a:r>
            <a:r>
              <a:rPr lang="en-US" sz="2200" dirty="0" smtClean="0">
                <a:solidFill>
                  <a:srgbClr val="003D67"/>
                </a:solidFill>
                <a:latin typeface="+mn-lt"/>
              </a:rPr>
              <a:t> </a:t>
            </a:r>
            <a:endParaRPr lang="en-US" sz="2200" dirty="0">
              <a:solidFill>
                <a:srgbClr val="003D67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2C81BD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833191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3D67"/>
                </a:solidFill>
                <a:latin typeface="+mn-lt"/>
              </a:rPr>
              <a:t>       AIM</a:t>
            </a:r>
            <a:r>
              <a:rPr lang="en-US" sz="1400" b="1" dirty="0">
                <a:solidFill>
                  <a:srgbClr val="003D67"/>
                </a:solidFill>
                <a:latin typeface="+mn-lt"/>
              </a:rPr>
              <a:t>	</a:t>
            </a:r>
            <a:r>
              <a:rPr lang="en-US" sz="1400" b="1" dirty="0" smtClean="0">
                <a:solidFill>
                  <a:srgbClr val="003D67"/>
                </a:solidFill>
                <a:latin typeface="+mn-lt"/>
              </a:rPr>
              <a:t>                	   PRIMARY DRIVERS                       	         SECONDARY DRIVERS  </a:t>
            </a:r>
            <a:endParaRPr lang="en-GB" sz="1400" b="1" dirty="0">
              <a:solidFill>
                <a:srgbClr val="003D67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3284984"/>
            <a:ext cx="1368152" cy="2016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en-GB" sz="1050" dirty="0">
              <a:effectLst/>
              <a:ea typeface="MS Mincho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9468" y="3284984"/>
            <a:ext cx="1800200" cy="765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en-GB" sz="1050" dirty="0">
              <a:effectLst/>
              <a:ea typeface="MS Mincho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20938" y="4475986"/>
            <a:ext cx="1774626" cy="7910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en-GB" sz="1050" dirty="0">
              <a:effectLst/>
              <a:ea typeface="MS Mincho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4008" y="4437113"/>
            <a:ext cx="4104456" cy="8640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en-GB" sz="1300" dirty="0">
              <a:effectLst/>
              <a:ea typeface="MS Mincho"/>
              <a:cs typeface="Times New Roman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191769" y="4871529"/>
            <a:ext cx="403101" cy="0"/>
          </a:xfrm>
          <a:prstGeom prst="straightConnector1">
            <a:avLst/>
          </a:prstGeom>
          <a:ln>
            <a:solidFill>
              <a:srgbClr val="00C3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191768" y="3684372"/>
            <a:ext cx="403101" cy="0"/>
          </a:xfrm>
          <a:prstGeom prst="straightConnector1">
            <a:avLst/>
          </a:prstGeom>
          <a:ln>
            <a:solidFill>
              <a:srgbClr val="00C3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835696" y="3684373"/>
            <a:ext cx="533774" cy="1"/>
          </a:xfrm>
          <a:prstGeom prst="straightConnector1">
            <a:avLst/>
          </a:prstGeom>
          <a:ln>
            <a:solidFill>
              <a:srgbClr val="00C3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881905" y="4871529"/>
            <a:ext cx="533774" cy="1"/>
          </a:xfrm>
          <a:prstGeom prst="straightConnector1">
            <a:avLst/>
          </a:prstGeom>
          <a:ln>
            <a:solidFill>
              <a:srgbClr val="00C3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644008" y="3284984"/>
            <a:ext cx="4104456" cy="8640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en-GB" sz="1300" dirty="0">
              <a:effectLst/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349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1" y="260648"/>
            <a:ext cx="8856985" cy="838200"/>
          </a:xfrm>
        </p:spPr>
        <p:txBody>
          <a:bodyPr/>
          <a:lstStyle/>
          <a:p>
            <a:pPr eaLnBrk="1" hangingPunct="1"/>
            <a:r>
              <a:rPr lang="en-US" sz="3500" dirty="0" smtClean="0">
                <a:solidFill>
                  <a:srgbClr val="2C81BD"/>
                </a:solidFill>
              </a:rPr>
              <a:t>Driver diagrams – COPD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959586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       AIMS</a:t>
            </a:r>
            <a:r>
              <a:rPr lang="en-US" sz="1400" b="1" dirty="0">
                <a:latin typeface="+mn-lt"/>
              </a:rPr>
              <a:t>	</a:t>
            </a:r>
            <a:r>
              <a:rPr lang="en-US" sz="1400" b="1" dirty="0" smtClean="0">
                <a:latin typeface="+mn-lt"/>
              </a:rPr>
              <a:t>                	   PRIMARY DRIVERS                       	         SECONDARY DRIVERS  </a:t>
            </a:r>
            <a:endParaRPr lang="en-GB" sz="14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1476088"/>
            <a:ext cx="1368152" cy="41691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effectLst/>
                <a:latin typeface="Calibri"/>
                <a:ea typeface="MS Mincho"/>
                <a:cs typeface="Times New Roman"/>
              </a:rPr>
              <a:t>To ensure safe and appropriate administration of oxygen to those admitted with AECOPD</a:t>
            </a:r>
            <a:endParaRPr lang="en-GB" sz="1050" dirty="0">
              <a:effectLst/>
              <a:ea typeface="MS Mincho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9468" y="1556791"/>
            <a:ext cx="2087462" cy="6673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effectLst/>
                <a:latin typeface="Calibri"/>
                <a:ea typeface="MS Mincho"/>
                <a:cs typeface="Times New Roman"/>
              </a:rPr>
              <a:t>Maximise </a:t>
            </a:r>
            <a:r>
              <a:rPr lang="en-GB" sz="1400" dirty="0" smtClean="0">
                <a:effectLst/>
                <a:latin typeface="Calibri"/>
                <a:ea typeface="MS Mincho"/>
                <a:cs typeface="Times New Roman"/>
              </a:rPr>
              <a:t>oxygen </a:t>
            </a:r>
            <a:r>
              <a:rPr lang="en-GB" sz="1400" dirty="0">
                <a:effectLst/>
                <a:latin typeface="Calibri"/>
                <a:ea typeface="MS Mincho"/>
                <a:cs typeface="Times New Roman"/>
              </a:rPr>
              <a:t>prescription using target saturations</a:t>
            </a:r>
            <a:endParaRPr lang="en-GB" sz="1050" dirty="0">
              <a:effectLst/>
              <a:ea typeface="MS Mincho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0937" y="2708920"/>
            <a:ext cx="2035993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effectLst/>
                <a:latin typeface="Calibri"/>
                <a:ea typeface="MS Mincho"/>
                <a:cs typeface="Times New Roman"/>
              </a:rPr>
              <a:t>Ensure safe titration of oxygen</a:t>
            </a:r>
            <a:endParaRPr lang="en-GB" sz="1050" dirty="0">
              <a:effectLst/>
              <a:ea typeface="MS Mincho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43039" y="3717032"/>
            <a:ext cx="2013892" cy="6574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effectLst/>
                <a:latin typeface="Calibri"/>
                <a:ea typeface="MS Mincho"/>
                <a:cs typeface="Times New Roman"/>
              </a:rPr>
              <a:t>Ensure all staff are trained in oxygen administration </a:t>
            </a:r>
            <a:endParaRPr lang="en-GB" sz="1050" dirty="0">
              <a:effectLst/>
              <a:ea typeface="MS Mincho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3039" y="4869160"/>
            <a:ext cx="2013892" cy="6374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effectLst/>
                <a:latin typeface="Calibri"/>
                <a:ea typeface="MS Mincho"/>
                <a:cs typeface="Times New Roman"/>
              </a:rPr>
              <a:t>Reduce harm events resulting from oxygen </a:t>
            </a:r>
            <a:endParaRPr lang="en-GB" sz="1050" dirty="0">
              <a:effectLst/>
              <a:ea typeface="MS Mincho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60032" y="1412776"/>
            <a:ext cx="3888432" cy="8866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300" dirty="0">
                <a:solidFill>
                  <a:schemeClr val="tx2"/>
                </a:solidFill>
                <a:effectLst/>
                <a:ea typeface="MS Mincho"/>
                <a:cs typeface="Times New Roman"/>
              </a:rPr>
              <a:t>Develop policy that all inpatients have a target saturation prescribed on admission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300" dirty="0">
                <a:effectLst/>
                <a:ea typeface="MS Mincho"/>
                <a:cs typeface="Times New Roman"/>
              </a:rPr>
              <a:t>Incorporate prescription into electronic or paper prescription </a:t>
            </a:r>
            <a:r>
              <a:rPr lang="en-GB" sz="1300" dirty="0" smtClean="0">
                <a:effectLst/>
                <a:ea typeface="MS Mincho"/>
                <a:cs typeface="Times New Roman"/>
              </a:rPr>
              <a:t>charts</a:t>
            </a:r>
            <a:endParaRPr lang="en-GB" sz="1300" dirty="0">
              <a:effectLst/>
              <a:ea typeface="MS Mincho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60032" y="2554555"/>
            <a:ext cx="3901096" cy="730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300" dirty="0">
                <a:effectLst/>
                <a:ea typeface="MS Mincho"/>
                <a:cs typeface="Times New Roman"/>
              </a:rPr>
              <a:t>Use visible cue to target oxygen saturations at bedside </a:t>
            </a:r>
            <a:r>
              <a:rPr lang="en-GB" sz="1300" dirty="0" err="1">
                <a:effectLst/>
                <a:ea typeface="MS Mincho"/>
                <a:cs typeface="Times New Roman"/>
              </a:rPr>
              <a:t>eg</a:t>
            </a:r>
            <a:r>
              <a:rPr lang="en-GB" sz="1300" dirty="0">
                <a:effectLst/>
                <a:ea typeface="MS Mincho"/>
                <a:cs typeface="Times New Roman"/>
              </a:rPr>
              <a:t> oxygen target saturation wristbands 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300" dirty="0" smtClean="0">
                <a:effectLst/>
                <a:ea typeface="MS Mincho"/>
                <a:cs typeface="Times New Roman"/>
              </a:rPr>
              <a:t>Flow </a:t>
            </a:r>
            <a:r>
              <a:rPr lang="en-GB" sz="1300" dirty="0">
                <a:effectLst/>
                <a:ea typeface="MS Mincho"/>
                <a:cs typeface="Times New Roman"/>
              </a:rPr>
              <a:t>chart to aid healthcare staff with titration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60032" y="3570897"/>
            <a:ext cx="3880420" cy="8662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300" dirty="0" smtClean="0">
                <a:effectLst/>
                <a:ea typeface="MS Mincho"/>
                <a:cs typeface="Times New Roman"/>
              </a:rPr>
              <a:t>Ensure </a:t>
            </a:r>
            <a:r>
              <a:rPr lang="en-GB" sz="1300" dirty="0">
                <a:ea typeface="MS Mincho"/>
                <a:cs typeface="Times New Roman"/>
              </a:rPr>
              <a:t>o</a:t>
            </a:r>
            <a:r>
              <a:rPr lang="en-GB" sz="1300" dirty="0" smtClean="0">
                <a:effectLst/>
                <a:ea typeface="MS Mincho"/>
                <a:cs typeface="Times New Roman"/>
              </a:rPr>
              <a:t>xygen </a:t>
            </a:r>
            <a:r>
              <a:rPr lang="en-GB" sz="1300" dirty="0">
                <a:effectLst/>
                <a:ea typeface="MS Mincho"/>
                <a:cs typeface="Times New Roman"/>
              </a:rPr>
              <a:t>safety training is accessible to </a:t>
            </a:r>
            <a:r>
              <a:rPr lang="en-GB" sz="1300" dirty="0" smtClean="0">
                <a:effectLst/>
                <a:ea typeface="MS Mincho"/>
                <a:cs typeface="Times New Roman"/>
              </a:rPr>
              <a:t>all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300" dirty="0" smtClean="0">
                <a:effectLst/>
                <a:ea typeface="MS Mincho"/>
                <a:cs typeface="Times New Roman"/>
              </a:rPr>
              <a:t>Incorporate </a:t>
            </a:r>
            <a:r>
              <a:rPr lang="en-GB" sz="1300" dirty="0">
                <a:effectLst/>
                <a:ea typeface="MS Mincho"/>
                <a:cs typeface="Times New Roman"/>
              </a:rPr>
              <a:t>oxygen safety into induction for medical, pharmacy, nursing and healthcare </a:t>
            </a:r>
            <a:r>
              <a:rPr lang="en-GB" sz="1300" dirty="0" smtClean="0">
                <a:effectLst/>
                <a:ea typeface="MS Mincho"/>
                <a:cs typeface="Times New Roman"/>
              </a:rPr>
              <a:t>assistants</a:t>
            </a:r>
            <a:r>
              <a:rPr lang="en-GB" sz="1300" dirty="0">
                <a:effectLst/>
                <a:ea typeface="MS Mincho"/>
                <a:cs typeface="Times New Roman"/>
              </a:rPr>
              <a:t> 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60031" y="4653136"/>
            <a:ext cx="3873177" cy="11414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300" dirty="0">
                <a:effectLst/>
                <a:ea typeface="MS Mincho"/>
                <a:cs typeface="Times New Roman"/>
              </a:rPr>
              <a:t>Establish </a:t>
            </a:r>
            <a:r>
              <a:rPr lang="en-GB" sz="1300" dirty="0" smtClean="0">
                <a:ea typeface="MS Mincho"/>
                <a:cs typeface="Times New Roman"/>
              </a:rPr>
              <a:t>ox</a:t>
            </a:r>
            <a:r>
              <a:rPr lang="en-GB" sz="1300" dirty="0" smtClean="0">
                <a:effectLst/>
                <a:ea typeface="MS Mincho"/>
                <a:cs typeface="Times New Roman"/>
              </a:rPr>
              <a:t>ygen </a:t>
            </a:r>
            <a:r>
              <a:rPr lang="en-GB" sz="1300" dirty="0">
                <a:effectLst/>
                <a:ea typeface="MS Mincho"/>
                <a:cs typeface="Times New Roman"/>
              </a:rPr>
              <a:t>safety group incorporating patient safety, respiratory physician, anaesthetics, pharmacy, nursing, education and communication departments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300" dirty="0" smtClean="0">
                <a:effectLst/>
                <a:ea typeface="MS Mincho"/>
                <a:cs typeface="Times New Roman"/>
              </a:rPr>
              <a:t>Use national </a:t>
            </a:r>
            <a:r>
              <a:rPr lang="en-GB" sz="1300" dirty="0">
                <a:effectLst/>
                <a:ea typeface="MS Mincho"/>
                <a:cs typeface="Times New Roman"/>
              </a:rPr>
              <a:t>audit to feedback performance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456931" y="4004004"/>
            <a:ext cx="403101" cy="0"/>
          </a:xfrm>
          <a:prstGeom prst="straightConnector1">
            <a:avLst/>
          </a:prstGeom>
          <a:ln>
            <a:solidFill>
              <a:srgbClr val="00C3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456931" y="5219503"/>
            <a:ext cx="403101" cy="0"/>
          </a:xfrm>
          <a:prstGeom prst="straightConnector1">
            <a:avLst/>
          </a:prstGeom>
          <a:ln>
            <a:solidFill>
              <a:srgbClr val="00C3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456931" y="2919770"/>
            <a:ext cx="403101" cy="0"/>
          </a:xfrm>
          <a:prstGeom prst="straightConnector1">
            <a:avLst/>
          </a:prstGeom>
          <a:ln>
            <a:solidFill>
              <a:srgbClr val="00C3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465008" y="1858363"/>
            <a:ext cx="403101" cy="0"/>
          </a:xfrm>
          <a:prstGeom prst="straightConnector1">
            <a:avLst/>
          </a:prstGeom>
          <a:ln>
            <a:solidFill>
              <a:srgbClr val="00C3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835696" y="1916831"/>
            <a:ext cx="533774" cy="1"/>
          </a:xfrm>
          <a:prstGeom prst="straightConnector1">
            <a:avLst/>
          </a:prstGeom>
          <a:ln>
            <a:solidFill>
              <a:srgbClr val="00C3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835696" y="2924944"/>
            <a:ext cx="533774" cy="1"/>
          </a:xfrm>
          <a:prstGeom prst="straightConnector1">
            <a:avLst/>
          </a:prstGeom>
          <a:ln>
            <a:solidFill>
              <a:srgbClr val="00C3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856194" y="4005064"/>
            <a:ext cx="533774" cy="1"/>
          </a:xfrm>
          <a:prstGeom prst="straightConnector1">
            <a:avLst/>
          </a:prstGeom>
          <a:ln>
            <a:solidFill>
              <a:srgbClr val="00C3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1835696" y="5157192"/>
            <a:ext cx="533774" cy="1"/>
          </a:xfrm>
          <a:prstGeom prst="straightConnector1">
            <a:avLst/>
          </a:prstGeom>
          <a:ln>
            <a:solidFill>
              <a:srgbClr val="00C3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6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1" y="260648"/>
            <a:ext cx="8856985" cy="838200"/>
          </a:xfrm>
        </p:spPr>
        <p:txBody>
          <a:bodyPr/>
          <a:lstStyle/>
          <a:p>
            <a:pPr eaLnBrk="1" hangingPunct="1"/>
            <a:r>
              <a:rPr lang="en-US" sz="3500" dirty="0" smtClean="0">
                <a:solidFill>
                  <a:srgbClr val="2C81BD"/>
                </a:solidFill>
              </a:rPr>
              <a:t>Model for improvement and PDSA cycles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000" y="836712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3D67"/>
                </a:solidFill>
                <a:latin typeface="+mn-lt"/>
              </a:rPr>
              <a:t>To plan your change, it is important to regularly measure and study your activity using:</a:t>
            </a:r>
            <a:endParaRPr lang="en-US" sz="2200" dirty="0">
              <a:solidFill>
                <a:srgbClr val="2C81BD"/>
              </a:solidFill>
              <a:latin typeface="+mn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03121523"/>
              </p:ext>
            </p:extLst>
          </p:nvPr>
        </p:nvGraphicFramePr>
        <p:xfrm>
          <a:off x="1907704" y="1082562"/>
          <a:ext cx="4968552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1835696" y="2151456"/>
            <a:ext cx="5652148" cy="93610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3742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7424A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7424A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7424A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7424A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7424A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7424A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7424A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7424A"/>
                </a:solidFill>
                <a:latin typeface="+mn-lt"/>
                <a:ea typeface="+mn-ea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kern="0" dirty="0"/>
              <a:t>What are we trying to accomplish?</a:t>
            </a:r>
          </a:p>
          <a:p>
            <a:pPr marL="285750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kern="0" dirty="0"/>
              <a:t>How will we know that a change is an improvement?</a:t>
            </a:r>
          </a:p>
          <a:p>
            <a:pPr marL="285750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kern="0" dirty="0"/>
              <a:t>What changes can we make that will result in improvement?</a:t>
            </a:r>
            <a:endParaRPr lang="en-US" sz="1600" kern="0" dirty="0"/>
          </a:p>
          <a:p>
            <a:pPr eaLnBrk="1" hangingPunct="1">
              <a:lnSpc>
                <a:spcPct val="100000"/>
              </a:lnSpc>
              <a:buFont typeface="Arial" charset="0"/>
              <a:buChar char="•"/>
              <a:defRPr/>
            </a:pPr>
            <a:endParaRPr lang="en-GB" sz="2400" kern="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1835696" y="1723221"/>
            <a:ext cx="5652148" cy="42823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3200">
                <a:solidFill>
                  <a:srgbClr val="3742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7424A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7424A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7424A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7424A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7424A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7424A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7424A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7424A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defRPr/>
            </a:pPr>
            <a:r>
              <a:rPr lang="en-GB" sz="2000" b="1" kern="0" dirty="0"/>
              <a:t>Model for improvement</a:t>
            </a:r>
          </a:p>
        </p:txBody>
      </p:sp>
      <p:sp>
        <p:nvSpPr>
          <p:cNvPr id="8" name="Down Arrow 7"/>
          <p:cNvSpPr/>
          <p:nvPr/>
        </p:nvSpPr>
        <p:spPr bwMode="auto">
          <a:xfrm>
            <a:off x="3096316" y="3087559"/>
            <a:ext cx="539580" cy="59406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8" charset="-128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5400572" y="3069557"/>
            <a:ext cx="539580" cy="59406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641" y="5157192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3D67"/>
                </a:solidFill>
                <a:latin typeface="+mn-lt"/>
              </a:rPr>
              <a:t>If the first cycle of improvement does not achieve the requisite change, you may need to try again with a </a:t>
            </a:r>
            <a:r>
              <a:rPr lang="en-US" sz="2200" b="1" dirty="0" smtClean="0">
                <a:solidFill>
                  <a:srgbClr val="003D67"/>
                </a:solidFill>
                <a:latin typeface="+mn-lt"/>
              </a:rPr>
              <a:t>second innovation</a:t>
            </a:r>
            <a:r>
              <a:rPr lang="en-US" sz="2200" dirty="0" smtClean="0">
                <a:solidFill>
                  <a:srgbClr val="003D67"/>
                </a:solidFill>
                <a:latin typeface="+mn-lt"/>
              </a:rPr>
              <a:t>. </a:t>
            </a:r>
            <a:endParaRPr lang="en-US" sz="2200" dirty="0">
              <a:solidFill>
                <a:srgbClr val="2C81B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0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260648"/>
            <a:ext cx="5616624" cy="838200"/>
          </a:xfrm>
        </p:spPr>
        <p:txBody>
          <a:bodyPr/>
          <a:lstStyle/>
          <a:p>
            <a:r>
              <a:rPr lang="en-US" sz="3500" dirty="0">
                <a:solidFill>
                  <a:srgbClr val="2C81BD"/>
                </a:solidFill>
              </a:rPr>
              <a:t>Quality </a:t>
            </a:r>
            <a:r>
              <a:rPr lang="en-US" sz="3500" dirty="0" smtClean="0">
                <a:solidFill>
                  <a:srgbClr val="2C81BD"/>
                </a:solidFill>
              </a:rPr>
              <a:t>Improvement</a:t>
            </a:r>
            <a:r>
              <a:rPr lang="en-US" dirty="0" smtClean="0">
                <a:solidFill>
                  <a:srgbClr val="2C81BD"/>
                </a:solidFill>
              </a:rPr>
              <a:t/>
            </a:r>
            <a:br>
              <a:rPr lang="en-US" dirty="0" smtClean="0">
                <a:solidFill>
                  <a:srgbClr val="2C81BD"/>
                </a:solidFill>
              </a:rPr>
            </a:br>
            <a:endParaRPr lang="en-GB" sz="2400" b="0" dirty="0">
              <a:solidFill>
                <a:srgbClr val="2C81BD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6131379"/>
              </p:ext>
            </p:extLst>
          </p:nvPr>
        </p:nvGraphicFramePr>
        <p:xfrm>
          <a:off x="323528" y="1412776"/>
          <a:ext cx="856895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0000" y="835144"/>
            <a:ext cx="87949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3D67"/>
                </a:solidFill>
                <a:latin typeface="+mj-lt"/>
              </a:rPr>
              <a:t>Example: </a:t>
            </a:r>
            <a:r>
              <a:rPr lang="en-US" sz="2200" dirty="0" smtClean="0">
                <a:solidFill>
                  <a:srgbClr val="003D67"/>
                </a:solidFill>
                <a:latin typeface="+mj-lt"/>
              </a:rPr>
              <a:t>Patients are not receiving NIV in a timely way.</a:t>
            </a:r>
            <a:endParaRPr lang="en-GB" sz="2200" dirty="0">
              <a:solidFill>
                <a:srgbClr val="003D6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089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260648"/>
            <a:ext cx="5616624" cy="838200"/>
          </a:xfrm>
        </p:spPr>
        <p:txBody>
          <a:bodyPr/>
          <a:lstStyle/>
          <a:p>
            <a:r>
              <a:rPr lang="en-US" sz="3500" dirty="0">
                <a:solidFill>
                  <a:srgbClr val="2C81BD"/>
                </a:solidFill>
              </a:rPr>
              <a:t>Quality </a:t>
            </a:r>
            <a:r>
              <a:rPr lang="en-US" sz="3500" dirty="0" smtClean="0">
                <a:solidFill>
                  <a:srgbClr val="2C81BD"/>
                </a:solidFill>
              </a:rPr>
              <a:t>Improvement</a:t>
            </a:r>
            <a:r>
              <a:rPr lang="en-US" dirty="0" smtClean="0">
                <a:solidFill>
                  <a:srgbClr val="2C81BD"/>
                </a:solidFill>
              </a:rPr>
              <a:t/>
            </a:r>
            <a:br>
              <a:rPr lang="en-US" dirty="0" smtClean="0">
                <a:solidFill>
                  <a:srgbClr val="2C81BD"/>
                </a:solidFill>
              </a:rPr>
            </a:br>
            <a:endParaRPr lang="en-GB" sz="2400" b="0" dirty="0">
              <a:solidFill>
                <a:srgbClr val="2C81BD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91668189"/>
              </p:ext>
            </p:extLst>
          </p:nvPr>
        </p:nvGraphicFramePr>
        <p:xfrm>
          <a:off x="323528" y="1412776"/>
          <a:ext cx="856895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0000" y="835144"/>
            <a:ext cx="8794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3D67"/>
                </a:solidFill>
                <a:latin typeface="+mj-lt"/>
              </a:rPr>
              <a:t>Example: </a:t>
            </a:r>
            <a:r>
              <a:rPr lang="en-US" sz="2200" dirty="0" smtClean="0">
                <a:solidFill>
                  <a:srgbClr val="003D67"/>
                </a:solidFill>
                <a:latin typeface="+mj-lt"/>
              </a:rPr>
              <a:t>Low usage of discharge bundle potentially increasing readmission rates.</a:t>
            </a:r>
            <a:endParaRPr lang="en-GB" sz="2200" dirty="0">
              <a:solidFill>
                <a:srgbClr val="003D6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75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1" y="260648"/>
            <a:ext cx="8856985" cy="838200"/>
          </a:xfrm>
        </p:spPr>
        <p:txBody>
          <a:bodyPr/>
          <a:lstStyle/>
          <a:p>
            <a:pPr eaLnBrk="1" hangingPunct="1"/>
            <a:r>
              <a:rPr lang="en-US" sz="3500" dirty="0" smtClean="0">
                <a:solidFill>
                  <a:srgbClr val="2C81BD"/>
                </a:solidFill>
              </a:rPr>
              <a:t>Useful QI resources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1" y="1098848"/>
            <a:ext cx="48245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D67"/>
                </a:solidFill>
                <a:latin typeface="Calibri"/>
              </a:rPr>
              <a:t>Respiratory Futures </a:t>
            </a:r>
            <a:r>
              <a:rPr lang="en-US" dirty="0">
                <a:solidFill>
                  <a:srgbClr val="003D67"/>
                </a:solidFill>
                <a:latin typeface="Calibri"/>
              </a:rPr>
              <a:t>Forum</a:t>
            </a:r>
            <a:r>
              <a:rPr lang="en-US" b="1" dirty="0">
                <a:solidFill>
                  <a:srgbClr val="003D67"/>
                </a:solidFill>
                <a:latin typeface="Calibri"/>
              </a:rPr>
              <a:t> </a:t>
            </a:r>
            <a:r>
              <a:rPr lang="en-US" dirty="0">
                <a:solidFill>
                  <a:srgbClr val="003D67"/>
                </a:solidFill>
                <a:latin typeface="Calibri"/>
              </a:rPr>
              <a:t>- </a:t>
            </a:r>
            <a:r>
              <a:rPr lang="en-US" dirty="0">
                <a:solidFill>
                  <a:srgbClr val="2C81BD"/>
                </a:solidFill>
                <a:latin typeface="Calibri"/>
                <a:hlinkClick r:id="rId3"/>
              </a:rPr>
              <a:t>http://www.respiratoryfutures.org.uk/copdsecondarycareauditforum</a:t>
            </a:r>
            <a:r>
              <a:rPr lang="en-US" dirty="0" smtClean="0">
                <a:solidFill>
                  <a:srgbClr val="2C81BD"/>
                </a:solidFill>
                <a:latin typeface="Calibri"/>
                <a:hlinkClick r:id="rId3"/>
              </a:rPr>
              <a:t>/</a:t>
            </a:r>
            <a:r>
              <a:rPr lang="en-US" dirty="0" smtClean="0">
                <a:solidFill>
                  <a:srgbClr val="2C81BD"/>
                </a:solidFill>
                <a:latin typeface="Calibri"/>
              </a:rPr>
              <a:t> </a:t>
            </a:r>
          </a:p>
          <a:p>
            <a:r>
              <a:rPr lang="en-US" dirty="0" smtClean="0">
                <a:solidFill>
                  <a:srgbClr val="003D67"/>
                </a:solidFill>
                <a:latin typeface="Calibri"/>
              </a:rPr>
              <a:t>Login and share learning and suggestions about the audit.</a:t>
            </a:r>
          </a:p>
          <a:p>
            <a:endParaRPr lang="en-GB" dirty="0" smtClean="0">
              <a:solidFill>
                <a:srgbClr val="003D67"/>
              </a:solidFill>
              <a:latin typeface="Calibri"/>
            </a:endParaRPr>
          </a:p>
          <a:p>
            <a:endParaRPr lang="en-US" dirty="0">
              <a:solidFill>
                <a:srgbClr val="003D67"/>
              </a:solidFill>
              <a:latin typeface="Calibri"/>
            </a:endParaRPr>
          </a:p>
          <a:p>
            <a:r>
              <a:rPr lang="en-US" dirty="0">
                <a:solidFill>
                  <a:srgbClr val="003D67"/>
                </a:solidFill>
                <a:latin typeface="Calibri"/>
              </a:rPr>
              <a:t>The </a:t>
            </a:r>
            <a:r>
              <a:rPr lang="en-US" b="1" dirty="0">
                <a:solidFill>
                  <a:srgbClr val="003D67"/>
                </a:solidFill>
                <a:latin typeface="Calibri"/>
              </a:rPr>
              <a:t>British Thoracic Society</a:t>
            </a:r>
            <a:r>
              <a:rPr lang="en-US" dirty="0">
                <a:solidFill>
                  <a:srgbClr val="003D67"/>
                </a:solidFill>
                <a:latin typeface="Calibri"/>
              </a:rPr>
              <a:t> QI site has a range of resources available - </a:t>
            </a:r>
            <a:r>
              <a:rPr lang="en-US" dirty="0">
                <a:solidFill>
                  <a:srgbClr val="2C81BD"/>
                </a:solidFill>
                <a:latin typeface="Calibri"/>
                <a:hlinkClick r:id="rId4"/>
              </a:rPr>
              <a:t>https://www.brit-thoracic.org.uk/standards-of-care/quality-improvement/</a:t>
            </a:r>
            <a:r>
              <a:rPr lang="en-US" dirty="0">
                <a:solidFill>
                  <a:srgbClr val="2C81BD"/>
                </a:solidFill>
                <a:latin typeface="Calibri"/>
              </a:rPr>
              <a:t>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3669463" cy="24842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989" y="2852936"/>
            <a:ext cx="3669538" cy="29587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17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5693" y="2457175"/>
            <a:ext cx="1420952" cy="287464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defTabSz="713232">
              <a:defRPr/>
            </a:pPr>
            <a:r>
              <a:rPr lang="en-GB" sz="1400" dirty="0">
                <a:solidFill>
                  <a:prstClr val="black"/>
                </a:solidFill>
                <a:latin typeface="+mn-lt"/>
              </a:rPr>
              <a:t>Supported by: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5693" y="4365104"/>
            <a:ext cx="1794000" cy="287464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defTabSz="713232">
              <a:defRPr/>
            </a:pPr>
            <a:r>
              <a:rPr lang="en-GB" sz="1400" dirty="0">
                <a:solidFill>
                  <a:prstClr val="black"/>
                </a:solidFill>
                <a:latin typeface="+mn-lt"/>
              </a:rPr>
              <a:t>Commissioned by: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27584" y="2889470"/>
            <a:ext cx="6801066" cy="1282700"/>
            <a:chOff x="968666" y="3223465"/>
            <a:chExt cx="6801066" cy="1282700"/>
          </a:xfrm>
        </p:grpSpPr>
        <p:pic>
          <p:nvPicPr>
            <p:cNvPr id="8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666" y="3223465"/>
              <a:ext cx="991838" cy="128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 descr="N:\Projects\Active CEEU projects\COPD projects\New COPD Audit Programme 2013 onwards\Communications\Partner Logos\ARNS_Oct 2014\ARNS logo cmyk Small (4)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963" y="3271089"/>
              <a:ext cx="1396933" cy="1235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4" descr="N:\Projects\Active CEEU projects\COPD projects\New COPD Audit Programme 2013 onwards\Communications\Partner Logos\ARTP\ARTP logo  strapline blue web small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3479375"/>
              <a:ext cx="1882761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N:\Projects\Active CEEU projects\COPD projects\New COPD Audit Programme 2013 onwards\Communications\Partner Logos\RCN\RCN 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6900" y="3426045"/>
              <a:ext cx="1732832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6803136" cy="1164336"/>
          </a:xfrm>
          <a:prstGeom prst="rect">
            <a:avLst/>
          </a:prstGeom>
        </p:spPr>
      </p:pic>
      <p:pic>
        <p:nvPicPr>
          <p:cNvPr id="13" name="Picture 11" descr="N:\Projects\Active CEEU projects\COPD projects\New COPD Audit Programme 2013 onwards\Communications\Partner Logos\HQIP\HQIP_logo_larg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93" y="4797152"/>
            <a:ext cx="1866831" cy="104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7543800" cy="838200"/>
          </a:xfrm>
        </p:spPr>
        <p:txBody>
          <a:bodyPr/>
          <a:lstStyle/>
          <a:p>
            <a:pPr eaLnBrk="1" hangingPunct="1"/>
            <a:r>
              <a:rPr lang="en-US" sz="3500" dirty="0" smtClean="0">
                <a:solidFill>
                  <a:srgbClr val="2C81BD"/>
                </a:solidFill>
              </a:rPr>
              <a:t>The audit programme</a:t>
            </a:r>
            <a:r>
              <a:rPr lang="en-US" sz="3500" dirty="0">
                <a:solidFill>
                  <a:srgbClr val="2C81BD"/>
                </a:solidFill>
              </a:rPr>
              <a:t> </a:t>
            </a:r>
            <a:r>
              <a:rPr lang="en-US" sz="3500" dirty="0" smtClean="0">
                <a:solidFill>
                  <a:srgbClr val="2C81BD"/>
                </a:solidFill>
              </a:rPr>
              <a:t>partnership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210" y="1112130"/>
            <a:ext cx="3069505" cy="287464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defTabSz="713232">
              <a:defRPr/>
            </a:pPr>
            <a:r>
              <a:rPr lang="en-GB" sz="1400" dirty="0">
                <a:solidFill>
                  <a:prstClr val="black"/>
                </a:solidFill>
                <a:latin typeface="+mn-lt"/>
              </a:rPr>
              <a:t>Working in strategic </a:t>
            </a:r>
            <a:r>
              <a:rPr lang="en-GB" sz="1400" dirty="0" smtClean="0">
                <a:solidFill>
                  <a:prstClr val="black"/>
                </a:solidFill>
                <a:latin typeface="+mn-lt"/>
              </a:rPr>
              <a:t>partnership:</a:t>
            </a:r>
            <a:endParaRPr lang="en-GB" sz="14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029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1" y="260648"/>
            <a:ext cx="8856985" cy="838200"/>
          </a:xfrm>
        </p:spPr>
        <p:txBody>
          <a:bodyPr/>
          <a:lstStyle/>
          <a:p>
            <a:pPr eaLnBrk="1" hangingPunct="1"/>
            <a:r>
              <a:rPr lang="en-US" sz="3500" dirty="0" smtClean="0">
                <a:solidFill>
                  <a:srgbClr val="2C81BD"/>
                </a:solidFill>
              </a:rPr>
              <a:t>Useful QI resources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980728"/>
            <a:ext cx="30963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D67"/>
                </a:solidFill>
                <a:latin typeface="Calibri"/>
              </a:rPr>
              <a:t>The Institute for Healthcare Improvement (IHI)</a:t>
            </a:r>
          </a:p>
          <a:p>
            <a:r>
              <a:rPr lang="en-US" dirty="0">
                <a:solidFill>
                  <a:srgbClr val="003D67"/>
                </a:solidFill>
                <a:latin typeface="Calibri"/>
                <a:hlinkClick r:id="rId3"/>
              </a:rPr>
              <a:t>http://</a:t>
            </a:r>
            <a:r>
              <a:rPr lang="en-US" dirty="0" smtClean="0">
                <a:solidFill>
                  <a:srgbClr val="003D67"/>
                </a:solidFill>
                <a:latin typeface="Calibri"/>
                <a:hlinkClick r:id="rId3"/>
              </a:rPr>
              <a:t>www.ihi.org</a:t>
            </a:r>
            <a:r>
              <a:rPr lang="en-US" dirty="0" smtClean="0">
                <a:solidFill>
                  <a:srgbClr val="003D67"/>
                </a:solidFill>
                <a:latin typeface="Calibri"/>
              </a:rPr>
              <a:t> has a host of resources.</a:t>
            </a:r>
          </a:p>
          <a:p>
            <a:endParaRPr lang="en-US" dirty="0">
              <a:solidFill>
                <a:srgbClr val="003D67"/>
              </a:solidFill>
              <a:latin typeface="Calibri"/>
            </a:endParaRPr>
          </a:p>
          <a:p>
            <a:r>
              <a:rPr lang="en-US" dirty="0" smtClean="0">
                <a:solidFill>
                  <a:srgbClr val="003D67"/>
                </a:solidFill>
                <a:latin typeface="Calibri"/>
              </a:rPr>
              <a:t>Healthcare Improvement Scotland also has a range </a:t>
            </a:r>
            <a:r>
              <a:rPr lang="en-US" dirty="0">
                <a:solidFill>
                  <a:srgbClr val="003D67"/>
                </a:solidFill>
                <a:latin typeface="Calibri"/>
              </a:rPr>
              <a:t>of </a:t>
            </a:r>
            <a:r>
              <a:rPr lang="en-US" dirty="0" smtClean="0">
                <a:solidFill>
                  <a:srgbClr val="003D67"/>
                </a:solidFill>
                <a:latin typeface="Calibri"/>
              </a:rPr>
              <a:t>resources </a:t>
            </a:r>
            <a:r>
              <a:rPr lang="en-US" dirty="0">
                <a:solidFill>
                  <a:srgbClr val="003D67"/>
                </a:solidFill>
                <a:latin typeface="Calibri"/>
                <a:hlinkClick r:id="rId4"/>
              </a:rPr>
              <a:t>http://www.healthcareimprovementscotland.org</a:t>
            </a:r>
            <a:r>
              <a:rPr lang="en-US" dirty="0" smtClean="0">
                <a:solidFill>
                  <a:srgbClr val="003D67"/>
                </a:solidFill>
                <a:latin typeface="Calibri"/>
                <a:hlinkClick r:id="rId4"/>
              </a:rPr>
              <a:t>/</a:t>
            </a:r>
            <a:r>
              <a:rPr lang="en-US" dirty="0" smtClean="0">
                <a:solidFill>
                  <a:srgbClr val="003D67"/>
                </a:solidFill>
                <a:latin typeface="Calibri"/>
              </a:rPr>
              <a:t> </a:t>
            </a:r>
            <a:endParaRPr lang="en-US" sz="1800" dirty="0">
              <a:solidFill>
                <a:srgbClr val="2C81BD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62508"/>
            <a:ext cx="3960000" cy="33235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3960000" cy="2866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35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1" y="260648"/>
            <a:ext cx="8856985" cy="838200"/>
          </a:xfrm>
        </p:spPr>
        <p:txBody>
          <a:bodyPr/>
          <a:lstStyle/>
          <a:p>
            <a:pPr eaLnBrk="1" hangingPunct="1"/>
            <a:r>
              <a:rPr lang="en-US" sz="3500" dirty="0" smtClean="0">
                <a:solidFill>
                  <a:srgbClr val="2C81BD"/>
                </a:solidFill>
              </a:rPr>
              <a:t>What happens next?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00" y="907200"/>
            <a:ext cx="446400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D67"/>
                </a:solidFill>
                <a:latin typeface="Calibri"/>
              </a:rPr>
              <a:t>Use the audit web-tool to collect your data to support your local QI initiatives: </a:t>
            </a:r>
            <a:r>
              <a:rPr lang="en-US" dirty="0" smtClean="0">
                <a:solidFill>
                  <a:srgbClr val="2C81BD"/>
                </a:solidFill>
                <a:latin typeface="Calibri"/>
                <a:hlinkClick r:id="rId3"/>
              </a:rPr>
              <a:t>www.copdaudit.org</a:t>
            </a:r>
            <a:endParaRPr lang="en-US" dirty="0" smtClean="0">
              <a:solidFill>
                <a:srgbClr val="2C81BD"/>
              </a:solidFill>
              <a:latin typeface="Calibri"/>
            </a:endParaRPr>
          </a:p>
          <a:p>
            <a:endParaRPr lang="en-US" dirty="0" smtClean="0">
              <a:solidFill>
                <a:srgbClr val="2C81BD"/>
              </a:solidFill>
              <a:latin typeface="Calibri"/>
            </a:endParaRPr>
          </a:p>
          <a:p>
            <a:r>
              <a:rPr lang="en-US" dirty="0" smtClean="0">
                <a:solidFill>
                  <a:srgbClr val="003D67"/>
                </a:solidFill>
                <a:latin typeface="Calibri"/>
              </a:rPr>
              <a:t>Use the online reporting and run charts so you can track your progress.</a:t>
            </a:r>
          </a:p>
          <a:p>
            <a:endParaRPr lang="en-US" dirty="0">
              <a:solidFill>
                <a:srgbClr val="003D67"/>
              </a:solidFill>
              <a:latin typeface="Calibri"/>
            </a:endParaRPr>
          </a:p>
          <a:p>
            <a:r>
              <a:rPr lang="en-US" dirty="0" smtClean="0">
                <a:solidFill>
                  <a:srgbClr val="003D67"/>
                </a:solidFill>
                <a:latin typeface="Calibri"/>
              </a:rPr>
              <a:t>View the </a:t>
            </a:r>
            <a:r>
              <a:rPr lang="en-US" b="1" dirty="0" smtClean="0">
                <a:solidFill>
                  <a:srgbClr val="003D67"/>
                </a:solidFill>
                <a:latin typeface="Calibri"/>
              </a:rPr>
              <a:t>good practice repository</a:t>
            </a:r>
            <a:r>
              <a:rPr lang="en-US" dirty="0" smtClean="0">
                <a:solidFill>
                  <a:srgbClr val="003D67"/>
                </a:solidFill>
                <a:latin typeface="Calibri"/>
              </a:rPr>
              <a:t> available on our </a:t>
            </a:r>
            <a:r>
              <a:rPr lang="en-US" dirty="0">
                <a:solidFill>
                  <a:srgbClr val="003D67"/>
                </a:solidFill>
                <a:latin typeface="Calibri"/>
              </a:rPr>
              <a:t>website: </a:t>
            </a:r>
            <a:r>
              <a:rPr lang="en-US" dirty="0">
                <a:solidFill>
                  <a:srgbClr val="003D67"/>
                </a:solidFill>
                <a:latin typeface="Calibri"/>
                <a:hlinkClick r:id="rId4"/>
              </a:rPr>
              <a:t>https://</a:t>
            </a:r>
            <a:r>
              <a:rPr lang="en-US" dirty="0" smtClean="0">
                <a:solidFill>
                  <a:srgbClr val="003D67"/>
                </a:solidFill>
                <a:latin typeface="Calibri"/>
                <a:hlinkClick r:id="rId4"/>
              </a:rPr>
              <a:t>www.rcplondon.ac.uk/projects/outputs/secondary-care-workstream-audit-resources</a:t>
            </a:r>
            <a:r>
              <a:rPr lang="en-US" dirty="0" smtClean="0">
                <a:solidFill>
                  <a:srgbClr val="003D67"/>
                </a:solidFill>
                <a:latin typeface="Calibri"/>
              </a:rPr>
              <a:t> </a:t>
            </a:r>
            <a:endParaRPr lang="en-US" dirty="0">
              <a:solidFill>
                <a:srgbClr val="003D67"/>
              </a:solidFill>
              <a:latin typeface="Calibri"/>
            </a:endParaRPr>
          </a:p>
          <a:p>
            <a:pPr marL="1428750" lvl="2" indent="-514350">
              <a:buFont typeface="+mj-lt"/>
              <a:buAutoNum type="romanLcPeriod"/>
            </a:pPr>
            <a:endParaRPr lang="en-US" sz="1800" dirty="0">
              <a:solidFill>
                <a:srgbClr val="2C81BD"/>
              </a:solidFill>
              <a:latin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212976"/>
            <a:ext cx="4278304" cy="25856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741615"/>
            <a:ext cx="4265328" cy="23110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6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38200" y="4267200"/>
            <a:ext cx="5750024" cy="7620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hlinkClick r:id="rId3"/>
              </a:rPr>
              <a:t>copd@rcplondon.ac.uk</a:t>
            </a:r>
            <a:endParaRPr lang="en-US" sz="2800" dirty="0" smtClean="0"/>
          </a:p>
          <a:p>
            <a:pPr>
              <a:defRPr/>
            </a:pPr>
            <a:r>
              <a:rPr lang="en-US" sz="2000" b="0" dirty="0" smtClean="0">
                <a:solidFill>
                  <a:srgbClr val="FFFFFF"/>
                </a:solidFill>
              </a:rPr>
              <a:t>020 3075 1526 / 1566 / 1565</a:t>
            </a:r>
          </a:p>
          <a:p>
            <a:pPr>
              <a:defRPr/>
            </a:pPr>
            <a:r>
              <a:rPr lang="en-US" sz="2000" b="0" dirty="0" smtClean="0">
                <a:solidFill>
                  <a:srgbClr val="FFFFFF"/>
                </a:solidFill>
                <a:hlinkClick r:id="rId4"/>
              </a:rPr>
              <a:t>www.rcplondon.ac.uk/COPD</a:t>
            </a:r>
            <a:r>
              <a:rPr lang="en-US" sz="2000" b="0" dirty="0" smtClean="0">
                <a:solidFill>
                  <a:srgbClr val="FFFFFF"/>
                </a:solidFill>
              </a:rPr>
              <a:t> </a:t>
            </a:r>
            <a:endParaRPr lang="en-US" sz="2000" b="0" dirty="0">
              <a:solidFill>
                <a:srgbClr val="FFFFFF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85800"/>
            <a:ext cx="8198296" cy="1676400"/>
          </a:xfrm>
        </p:spPr>
        <p:txBody>
          <a:bodyPr/>
          <a:lstStyle/>
          <a:p>
            <a:pPr eaLnBrk="1" hangingPunct="1"/>
            <a:r>
              <a:rPr lang="en-US" sz="4500" dirty="0" smtClean="0"/>
              <a:t>National COPD Audit </a:t>
            </a:r>
            <a:r>
              <a:rPr lang="en-US" sz="4500" dirty="0" err="1" smtClean="0"/>
              <a:t>Programme</a:t>
            </a:r>
            <a:endParaRPr lang="en-US" sz="4500" dirty="0" smtClean="0"/>
          </a:p>
        </p:txBody>
      </p:sp>
    </p:spTree>
    <p:extLst>
      <p:ext uri="{BB962C8B-B14F-4D97-AF65-F5344CB8AC3E}">
        <p14:creationId xmlns:p14="http://schemas.microsoft.com/office/powerpoint/2010/main" val="187166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7543800" cy="838200"/>
          </a:xfrm>
        </p:spPr>
        <p:txBody>
          <a:bodyPr/>
          <a:lstStyle/>
          <a:p>
            <a:pPr eaLnBrk="1" hangingPunct="1"/>
            <a:r>
              <a:rPr lang="en-US" sz="3500" dirty="0" smtClean="0">
                <a:solidFill>
                  <a:srgbClr val="2C81BD"/>
                </a:solidFill>
              </a:rPr>
              <a:t>Outcome report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00" y="907200"/>
            <a:ext cx="58294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3D67"/>
                </a:solidFill>
                <a:latin typeface="+mn-lt"/>
              </a:rPr>
              <a:t>Reported outcomes for patients whose index admission with COPD exacerbation occurred during the 2014 secondary care audit in England.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475" y="1091446"/>
            <a:ext cx="3027021" cy="42817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 bwMode="auto">
          <a:xfrm>
            <a:off x="611560" y="2425758"/>
            <a:ext cx="4824536" cy="1939346"/>
          </a:xfrm>
          <a:prstGeom prst="rect">
            <a:avLst/>
          </a:prstGeom>
          <a:noFill/>
          <a:ln w="38100" cap="flat" cmpd="sng" algn="ctr">
            <a:solidFill>
              <a:srgbClr val="2C81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19" y="4480664"/>
            <a:ext cx="575795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3D67"/>
                </a:solidFill>
                <a:latin typeface="+mn-lt"/>
              </a:rPr>
              <a:t>Outcomes were sourced by linking audit data to data held by the Hospital Episode Statistics (HES) and the Office for National Statistics (ONS).</a:t>
            </a:r>
          </a:p>
          <a:p>
            <a:endParaRPr lang="en-GB" sz="2200" dirty="0" smtClean="0">
              <a:solidFill>
                <a:srgbClr val="2C81BD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57" y="2395334"/>
            <a:ext cx="504055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3D67"/>
                </a:solidFill>
                <a:latin typeface="+mn-lt"/>
              </a:rPr>
              <a:t>The </a:t>
            </a:r>
            <a:r>
              <a:rPr lang="en-GB" sz="2200" dirty="0">
                <a:solidFill>
                  <a:srgbClr val="003D67"/>
                </a:solidFill>
                <a:latin typeface="+mn-lt"/>
              </a:rPr>
              <a:t>o</a:t>
            </a:r>
            <a:r>
              <a:rPr lang="en-GB" sz="2200" dirty="0" smtClean="0">
                <a:solidFill>
                  <a:srgbClr val="003D67"/>
                </a:solidFill>
                <a:latin typeface="+mn-lt"/>
              </a:rPr>
              <a:t>utcomes examined: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3D67"/>
                </a:solidFill>
                <a:latin typeface="+mn-lt"/>
              </a:rPr>
              <a:t>Mortality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3D67"/>
                </a:solidFill>
                <a:latin typeface="+mn-lt"/>
              </a:rPr>
              <a:t>Readmissions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3D67"/>
                </a:solidFill>
                <a:latin typeface="+mn-lt"/>
              </a:rPr>
              <a:t>Length of stay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3D67"/>
                </a:solidFill>
                <a:latin typeface="+mn-lt"/>
              </a:rPr>
              <a:t>In admission, preadmissions were also looked 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7543800" cy="838200"/>
          </a:xfrm>
        </p:spPr>
        <p:txBody>
          <a:bodyPr/>
          <a:lstStyle/>
          <a:p>
            <a:pPr eaLnBrk="1" hangingPunct="1"/>
            <a:r>
              <a:rPr lang="en-US" sz="3500" dirty="0" smtClean="0">
                <a:solidFill>
                  <a:srgbClr val="2C81BD"/>
                </a:solidFill>
              </a:rPr>
              <a:t>Included in the outcome report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7" y="4436135"/>
            <a:ext cx="2951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3D67"/>
                </a:solidFill>
                <a:latin typeface="+mn-lt"/>
              </a:rPr>
              <a:t>183</a:t>
            </a:r>
            <a:r>
              <a:rPr lang="en-GB" sz="3200" dirty="0" smtClean="0">
                <a:solidFill>
                  <a:srgbClr val="003D67"/>
                </a:solidFill>
                <a:latin typeface="+mn-lt"/>
              </a:rPr>
              <a:t> hospitals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2" r="32279"/>
          <a:stretch/>
        </p:blipFill>
        <p:spPr>
          <a:xfrm>
            <a:off x="5176459" y="1044025"/>
            <a:ext cx="648428" cy="10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90" y="3609080"/>
            <a:ext cx="648000" cy="54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548" y="4428401"/>
            <a:ext cx="3115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3D67"/>
                </a:solidFill>
                <a:latin typeface="+mn-lt"/>
              </a:rPr>
              <a:t>12,594</a:t>
            </a:r>
            <a:r>
              <a:rPr lang="en-GB" sz="3200" dirty="0" smtClean="0">
                <a:solidFill>
                  <a:srgbClr val="003D67"/>
                </a:solidFill>
                <a:latin typeface="+mn-lt"/>
              </a:rPr>
              <a:t> patients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2" r="32279"/>
          <a:stretch/>
        </p:blipFill>
        <p:spPr>
          <a:xfrm>
            <a:off x="5716100" y="1044025"/>
            <a:ext cx="648428" cy="108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2" r="32279"/>
          <a:stretch/>
        </p:blipFill>
        <p:spPr>
          <a:xfrm>
            <a:off x="6254144" y="1044025"/>
            <a:ext cx="648428" cy="108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2" r="32279"/>
          <a:stretch/>
        </p:blipFill>
        <p:spPr>
          <a:xfrm>
            <a:off x="6811192" y="1021056"/>
            <a:ext cx="648428" cy="108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2" r="32279"/>
          <a:stretch/>
        </p:blipFill>
        <p:spPr>
          <a:xfrm>
            <a:off x="5176459" y="2124025"/>
            <a:ext cx="648428" cy="108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2" r="32279"/>
          <a:stretch/>
        </p:blipFill>
        <p:spPr>
          <a:xfrm>
            <a:off x="7359772" y="1044025"/>
            <a:ext cx="648428" cy="108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2" r="32279"/>
          <a:stretch/>
        </p:blipFill>
        <p:spPr>
          <a:xfrm>
            <a:off x="5707667" y="2124025"/>
            <a:ext cx="648428" cy="108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2" r="32279"/>
          <a:stretch/>
        </p:blipFill>
        <p:spPr>
          <a:xfrm>
            <a:off x="6254144" y="2124025"/>
            <a:ext cx="648428" cy="108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2" r="32279"/>
          <a:stretch/>
        </p:blipFill>
        <p:spPr>
          <a:xfrm>
            <a:off x="6811192" y="2124025"/>
            <a:ext cx="648428" cy="108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2" r="32279"/>
          <a:stretch/>
        </p:blipFill>
        <p:spPr>
          <a:xfrm>
            <a:off x="7359772" y="2129409"/>
            <a:ext cx="648428" cy="1080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2" r="32279"/>
          <a:stretch/>
        </p:blipFill>
        <p:spPr>
          <a:xfrm>
            <a:off x="5189132" y="3213096"/>
            <a:ext cx="648428" cy="1080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2" r="32279"/>
          <a:stretch/>
        </p:blipFill>
        <p:spPr>
          <a:xfrm>
            <a:off x="5716100" y="3213096"/>
            <a:ext cx="648428" cy="1080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2" r="48418"/>
          <a:stretch/>
        </p:blipFill>
        <p:spPr>
          <a:xfrm>
            <a:off x="6254144" y="3203912"/>
            <a:ext cx="324214" cy="1080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84" y="3600905"/>
            <a:ext cx="648000" cy="540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77" y="3600905"/>
            <a:ext cx="648000" cy="540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29" y="2988897"/>
            <a:ext cx="648000" cy="540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590" y="2988897"/>
            <a:ext cx="648000" cy="540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151" y="2988897"/>
            <a:ext cx="648000" cy="540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19" y="2988897"/>
            <a:ext cx="648000" cy="540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8" y="2988897"/>
            <a:ext cx="648000" cy="540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00065"/>
            <a:ext cx="648000" cy="540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679" y="2394681"/>
            <a:ext cx="648000" cy="540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84" y="2407682"/>
            <a:ext cx="648000" cy="540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19" y="2407682"/>
            <a:ext cx="648000" cy="540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14" y="2400065"/>
            <a:ext cx="648000" cy="5400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20965"/>
            <a:ext cx="648000" cy="5400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679" y="1831712"/>
            <a:ext cx="648000" cy="540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84" y="1831712"/>
            <a:ext cx="648000" cy="540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177" y="1831712"/>
            <a:ext cx="648000" cy="5400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4" y="1831712"/>
            <a:ext cx="648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7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7543800" cy="838200"/>
          </a:xfrm>
        </p:spPr>
        <p:txBody>
          <a:bodyPr/>
          <a:lstStyle/>
          <a:p>
            <a:pPr eaLnBrk="1" hangingPunct="1"/>
            <a:r>
              <a:rPr lang="en-US" sz="3500" dirty="0" smtClean="0">
                <a:solidFill>
                  <a:srgbClr val="2C81BD"/>
                </a:solidFill>
              </a:rPr>
              <a:t>Inpatient mortality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25889316"/>
              </p:ext>
            </p:extLst>
          </p:nvPr>
        </p:nvGraphicFramePr>
        <p:xfrm>
          <a:off x="2627784" y="908720"/>
          <a:ext cx="7632848" cy="4477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979921"/>
              </p:ext>
            </p:extLst>
          </p:nvPr>
        </p:nvGraphicFramePr>
        <p:xfrm>
          <a:off x="323528" y="1052736"/>
          <a:ext cx="352839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64275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1" y="260648"/>
            <a:ext cx="8928993" cy="838200"/>
          </a:xfrm>
        </p:spPr>
        <p:txBody>
          <a:bodyPr/>
          <a:lstStyle/>
          <a:p>
            <a:pPr eaLnBrk="1" hangingPunct="1"/>
            <a:r>
              <a:rPr lang="en-US" sz="3500" dirty="0">
                <a:solidFill>
                  <a:srgbClr val="2C81BD"/>
                </a:solidFill>
              </a:rPr>
              <a:t>M</a:t>
            </a:r>
            <a:r>
              <a:rPr lang="en-US" sz="3500" dirty="0" smtClean="0">
                <a:solidFill>
                  <a:srgbClr val="2C81BD"/>
                </a:solidFill>
              </a:rPr>
              <a:t>ortality within 30/90 days of index admission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58011304"/>
              </p:ext>
            </p:extLst>
          </p:nvPr>
        </p:nvGraphicFramePr>
        <p:xfrm>
          <a:off x="412663" y="1217831"/>
          <a:ext cx="3972993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85656" y="1348330"/>
            <a:ext cx="467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D67"/>
                </a:solidFill>
                <a:latin typeface="+mn-lt"/>
              </a:rPr>
              <a:t>COPD </a:t>
            </a:r>
            <a:r>
              <a:rPr lang="en-US" dirty="0" smtClean="0">
                <a:solidFill>
                  <a:srgbClr val="003D67"/>
                </a:solidFill>
                <a:latin typeface="+mn-lt"/>
              </a:rPr>
              <a:t>was the </a:t>
            </a:r>
            <a:r>
              <a:rPr lang="en-US" b="1" dirty="0" smtClean="0">
                <a:solidFill>
                  <a:srgbClr val="003D67"/>
                </a:solidFill>
                <a:latin typeface="+mn-lt"/>
              </a:rPr>
              <a:t>main </a:t>
            </a:r>
            <a:r>
              <a:rPr lang="en-US" b="1" dirty="0">
                <a:solidFill>
                  <a:srgbClr val="003D67"/>
                </a:solidFill>
                <a:latin typeface="+mn-lt"/>
              </a:rPr>
              <a:t>cause of </a:t>
            </a:r>
            <a:r>
              <a:rPr lang="en-US" b="1" dirty="0" smtClean="0">
                <a:solidFill>
                  <a:srgbClr val="003D67"/>
                </a:solidFill>
                <a:latin typeface="+mn-lt"/>
              </a:rPr>
              <a:t>death</a:t>
            </a:r>
            <a:r>
              <a:rPr lang="en-US" dirty="0" smtClean="0">
                <a:solidFill>
                  <a:srgbClr val="003D67"/>
                </a:solidFill>
                <a:latin typeface="+mn-lt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385656" y="1916832"/>
            <a:ext cx="4526674" cy="3628648"/>
            <a:chOff x="4499992" y="2248624"/>
            <a:chExt cx="4526674" cy="3628648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3414755676"/>
                </p:ext>
              </p:extLst>
            </p:nvPr>
          </p:nvGraphicFramePr>
          <p:xfrm>
            <a:off x="4779172" y="3789040"/>
            <a:ext cx="2207988" cy="20882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5" name="Chart 4"/>
            <p:cNvGraphicFramePr/>
            <p:nvPr>
              <p:extLst>
                <p:ext uri="{D42A27DB-BD31-4B8C-83A1-F6EECF244321}">
                  <p14:modId xmlns:p14="http://schemas.microsoft.com/office/powerpoint/2010/main" val="800957023"/>
                </p:ext>
              </p:extLst>
            </p:nvPr>
          </p:nvGraphicFramePr>
          <p:xfrm>
            <a:off x="6614404" y="3789040"/>
            <a:ext cx="2232248" cy="208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7" name="Curved Right Arrow 6"/>
            <p:cNvSpPr/>
            <p:nvPr/>
          </p:nvSpPr>
          <p:spPr bwMode="auto">
            <a:xfrm>
              <a:off x="4499992" y="2852936"/>
              <a:ext cx="864096" cy="1541398"/>
            </a:xfrm>
            <a:prstGeom prst="curvedRigh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8" charset="-128"/>
              </a:endParaRPr>
            </a:p>
          </p:txBody>
        </p:sp>
        <p:sp>
          <p:nvSpPr>
            <p:cNvPr id="9" name="Curved Right Arrow 8"/>
            <p:cNvSpPr/>
            <p:nvPr/>
          </p:nvSpPr>
          <p:spPr bwMode="auto">
            <a:xfrm flipH="1">
              <a:off x="8162570" y="2636912"/>
              <a:ext cx="864096" cy="1541398"/>
            </a:xfrm>
            <a:prstGeom prst="curvedRigh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8" charset="-12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71787" y="2248624"/>
              <a:ext cx="12426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3D67"/>
                  </a:solidFill>
                  <a:latin typeface="+mn-lt"/>
                </a:rPr>
                <a:t>30 days: </a:t>
              </a:r>
              <a:r>
                <a:rPr lang="en-US" b="1" dirty="0" smtClean="0">
                  <a:solidFill>
                    <a:srgbClr val="003D67"/>
                  </a:solidFill>
                  <a:latin typeface="+mn-lt"/>
                </a:rPr>
                <a:t>71%</a:t>
              </a:r>
              <a:endParaRPr lang="en-US" b="1" dirty="0">
                <a:solidFill>
                  <a:srgbClr val="003D67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98706" y="2252771"/>
              <a:ext cx="15841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3D67"/>
                  </a:solidFill>
                  <a:latin typeface="+mn-lt"/>
                </a:rPr>
                <a:t>90 days: </a:t>
              </a:r>
              <a:r>
                <a:rPr lang="en-US" b="1" dirty="0" smtClean="0">
                  <a:solidFill>
                    <a:srgbClr val="003D67"/>
                  </a:solidFill>
                  <a:latin typeface="+mn-lt"/>
                </a:rPr>
                <a:t>67%</a:t>
              </a:r>
              <a:endParaRPr lang="en-US" b="1" dirty="0">
                <a:solidFill>
                  <a:srgbClr val="003D67"/>
                </a:solidFill>
                <a:latin typeface="+mn-lt"/>
              </a:endParaRPr>
            </a:p>
            <a:p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7544" y="951111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D67"/>
                </a:solidFill>
                <a:latin typeface="+mn-lt"/>
              </a:rPr>
              <a:t>Within 90 days:</a:t>
            </a:r>
          </a:p>
        </p:txBody>
      </p:sp>
    </p:spTree>
    <p:extLst>
      <p:ext uri="{BB962C8B-B14F-4D97-AF65-F5344CB8AC3E}">
        <p14:creationId xmlns:p14="http://schemas.microsoft.com/office/powerpoint/2010/main" val="395899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1" y="260648"/>
            <a:ext cx="8928993" cy="838200"/>
          </a:xfrm>
        </p:spPr>
        <p:txBody>
          <a:bodyPr/>
          <a:lstStyle/>
          <a:p>
            <a:pPr eaLnBrk="1" hangingPunct="1"/>
            <a:r>
              <a:rPr lang="en-US" sz="3500" dirty="0">
                <a:solidFill>
                  <a:srgbClr val="2C81BD"/>
                </a:solidFill>
              </a:rPr>
              <a:t>M</a:t>
            </a:r>
            <a:r>
              <a:rPr lang="en-US" sz="3500" dirty="0" smtClean="0">
                <a:solidFill>
                  <a:srgbClr val="2C81BD"/>
                </a:solidFill>
              </a:rPr>
              <a:t>ortality within 30/90 days of index admission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9604794"/>
              </p:ext>
            </p:extLst>
          </p:nvPr>
        </p:nvGraphicFramePr>
        <p:xfrm>
          <a:off x="395536" y="836712"/>
          <a:ext cx="8208911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544013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3D67"/>
                </a:solidFill>
                <a:latin typeface="+mn-lt"/>
              </a:rPr>
              <a:t>* All P &lt; 0.05</a:t>
            </a:r>
          </a:p>
        </p:txBody>
      </p:sp>
    </p:spTree>
    <p:extLst>
      <p:ext uri="{BB962C8B-B14F-4D97-AF65-F5344CB8AC3E}">
        <p14:creationId xmlns:p14="http://schemas.microsoft.com/office/powerpoint/2010/main" val="235444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568952" cy="838200"/>
          </a:xfrm>
        </p:spPr>
        <p:txBody>
          <a:bodyPr/>
          <a:lstStyle/>
          <a:p>
            <a:pPr eaLnBrk="1" hangingPunct="1"/>
            <a:r>
              <a:rPr lang="en-US" sz="3500" dirty="0" smtClean="0">
                <a:solidFill>
                  <a:srgbClr val="2C81BD"/>
                </a:solidFill>
              </a:rPr>
              <a:t>Length of stay (LOS)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00" y="836712"/>
            <a:ext cx="896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3D67"/>
                </a:solidFill>
                <a:latin typeface="+mn-lt"/>
              </a:rPr>
              <a:t>There has been a reduction </a:t>
            </a:r>
            <a:r>
              <a:rPr lang="en-US" sz="2200" dirty="0">
                <a:solidFill>
                  <a:srgbClr val="003D67"/>
                </a:solidFill>
                <a:latin typeface="+mn-lt"/>
              </a:rPr>
              <a:t>in </a:t>
            </a:r>
            <a:r>
              <a:rPr lang="en-US" sz="2200" dirty="0" smtClean="0">
                <a:solidFill>
                  <a:srgbClr val="003D67"/>
                </a:solidFill>
                <a:latin typeface="+mn-lt"/>
              </a:rPr>
              <a:t>LOS (6 days 2003, 5 days 2008, 4 days 2014).</a:t>
            </a:r>
          </a:p>
          <a:p>
            <a:endParaRPr lang="en-US" sz="1800" dirty="0">
              <a:solidFill>
                <a:srgbClr val="2C81BD"/>
              </a:solidFill>
              <a:latin typeface="+mn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01990289"/>
              </p:ext>
            </p:extLst>
          </p:nvPr>
        </p:nvGraphicFramePr>
        <p:xfrm>
          <a:off x="1043608" y="1340768"/>
          <a:ext cx="7344816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544013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3D67"/>
                </a:solidFill>
                <a:latin typeface="+mn-lt"/>
              </a:rPr>
              <a:t>* P &lt; 0.001</a:t>
            </a:r>
          </a:p>
        </p:txBody>
      </p:sp>
    </p:spTree>
    <p:extLst>
      <p:ext uri="{BB962C8B-B14F-4D97-AF65-F5344CB8AC3E}">
        <p14:creationId xmlns:p14="http://schemas.microsoft.com/office/powerpoint/2010/main" val="14377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1" y="260648"/>
            <a:ext cx="8784978" cy="838200"/>
          </a:xfrm>
        </p:spPr>
        <p:txBody>
          <a:bodyPr/>
          <a:lstStyle/>
          <a:p>
            <a:pPr eaLnBrk="1" hangingPunct="1"/>
            <a:r>
              <a:rPr lang="en-US" sz="3500" dirty="0" smtClean="0">
                <a:solidFill>
                  <a:srgbClr val="2C81BD"/>
                </a:solidFill>
              </a:rPr>
              <a:t>Readmission 30/90 days after index discharge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4226" y="2636912"/>
            <a:ext cx="4126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3D67"/>
                </a:solidFill>
                <a:latin typeface="+mn-lt"/>
              </a:rPr>
              <a:t>12% </a:t>
            </a:r>
            <a:r>
              <a:rPr lang="en-US" sz="2000" dirty="0" smtClean="0">
                <a:solidFill>
                  <a:srgbClr val="003D67"/>
                </a:solidFill>
                <a:latin typeface="+mn-lt"/>
              </a:rPr>
              <a:t>were readmitted at least once within 30 days </a:t>
            </a:r>
            <a:r>
              <a:rPr lang="en-US" sz="2000" b="1" dirty="0" smtClean="0">
                <a:solidFill>
                  <a:srgbClr val="003D67"/>
                </a:solidFill>
                <a:latin typeface="+mn-lt"/>
              </a:rPr>
              <a:t>owing to COPD</a:t>
            </a:r>
            <a:r>
              <a:rPr lang="en-US" sz="2000" dirty="0" smtClean="0">
                <a:solidFill>
                  <a:srgbClr val="003D67"/>
                </a:solidFill>
                <a:latin typeface="+mn-lt"/>
              </a:rPr>
              <a:t>.</a:t>
            </a:r>
            <a:endParaRPr lang="en-US" sz="2000" b="1" dirty="0">
              <a:solidFill>
                <a:srgbClr val="003D67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2636912"/>
            <a:ext cx="4010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3D67"/>
                </a:solidFill>
                <a:latin typeface="+mn-lt"/>
              </a:rPr>
              <a:t>23% </a:t>
            </a:r>
            <a:r>
              <a:rPr lang="en-US" sz="2000" dirty="0" smtClean="0">
                <a:solidFill>
                  <a:srgbClr val="003D67"/>
                </a:solidFill>
                <a:latin typeface="+mn-lt"/>
              </a:rPr>
              <a:t>were readmitted at least once within 90 days </a:t>
            </a:r>
            <a:r>
              <a:rPr lang="en-US" sz="2000" b="1" dirty="0" smtClean="0">
                <a:solidFill>
                  <a:srgbClr val="003D67"/>
                </a:solidFill>
                <a:latin typeface="+mn-lt"/>
              </a:rPr>
              <a:t>owing to COPD</a:t>
            </a:r>
            <a:r>
              <a:rPr lang="en-US" sz="2000" dirty="0" smtClean="0">
                <a:solidFill>
                  <a:srgbClr val="003D67"/>
                </a:solidFill>
                <a:latin typeface="+mn-lt"/>
              </a:rPr>
              <a:t>.</a:t>
            </a:r>
            <a:endParaRPr lang="en-US" sz="2000" b="1" dirty="0">
              <a:solidFill>
                <a:srgbClr val="003D67"/>
              </a:solidFill>
              <a:latin typeface="+mn-lt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915715033"/>
              </p:ext>
            </p:extLst>
          </p:nvPr>
        </p:nvGraphicFramePr>
        <p:xfrm>
          <a:off x="588876" y="3483491"/>
          <a:ext cx="2975012" cy="2249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544178422"/>
              </p:ext>
            </p:extLst>
          </p:nvPr>
        </p:nvGraphicFramePr>
        <p:xfrm>
          <a:off x="5220072" y="3212976"/>
          <a:ext cx="2856257" cy="2161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1824" y="1124744"/>
            <a:ext cx="40109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3D67"/>
                </a:solidFill>
                <a:latin typeface="+mn-lt"/>
              </a:rPr>
              <a:t>Patients who were readmitted for any reason</a:t>
            </a:r>
            <a:r>
              <a:rPr lang="en-US" sz="2200" b="1" dirty="0" smtClean="0">
                <a:solidFill>
                  <a:srgbClr val="2C81BD"/>
                </a:solidFill>
                <a:latin typeface="+mn-lt"/>
              </a:rPr>
              <a:t> </a:t>
            </a:r>
            <a:r>
              <a:rPr lang="en-US" sz="2200" b="1" dirty="0" smtClean="0">
                <a:solidFill>
                  <a:srgbClr val="D6C4E2"/>
                </a:solidFill>
                <a:latin typeface="+mn-lt"/>
              </a:rPr>
              <a:t>within 30 days (24%)</a:t>
            </a:r>
            <a:r>
              <a:rPr lang="en-US" sz="2200" b="1" dirty="0" smtClean="0">
                <a:solidFill>
                  <a:srgbClr val="003D67"/>
                </a:solidFill>
                <a:latin typeface="+mn-lt"/>
              </a:rPr>
              <a:t>, and</a:t>
            </a:r>
            <a:r>
              <a:rPr lang="en-US" sz="2200" b="1" dirty="0" smtClean="0">
                <a:solidFill>
                  <a:srgbClr val="2C81BD"/>
                </a:solidFill>
                <a:latin typeface="+mn-lt"/>
              </a:rPr>
              <a:t> </a:t>
            </a:r>
            <a:r>
              <a:rPr lang="en-US" sz="2200" b="1" dirty="0" smtClean="0">
                <a:solidFill>
                  <a:srgbClr val="934EBE"/>
                </a:solidFill>
                <a:latin typeface="+mn-lt"/>
              </a:rPr>
              <a:t>within 90 days (43%).</a:t>
            </a:r>
            <a:endParaRPr lang="en-US" sz="2200" b="1" dirty="0">
              <a:solidFill>
                <a:srgbClr val="934EBE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50330"/>
            <a:ext cx="4071792" cy="145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4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3093</TotalTime>
  <Words>1088</Words>
  <Application>Microsoft Office PowerPoint</Application>
  <PresentationFormat>On-screen Show (4:3)</PresentationFormat>
  <Paragraphs>194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Blank Presentation</vt:lpstr>
      <vt:lpstr>Outcomes from the Secondary Care COPD Audit 2014</vt:lpstr>
      <vt:lpstr>The audit programme partnership</vt:lpstr>
      <vt:lpstr>Outcome report</vt:lpstr>
      <vt:lpstr>Included in the outcome report</vt:lpstr>
      <vt:lpstr>Inpatient mortality</vt:lpstr>
      <vt:lpstr>Mortality within 30/90 days of index admission</vt:lpstr>
      <vt:lpstr>Mortality within 30/90 days of index admission</vt:lpstr>
      <vt:lpstr>Length of stay (LOS)</vt:lpstr>
      <vt:lpstr>Readmission 30/90 days after index discharge</vt:lpstr>
      <vt:lpstr>Readmission 30/90 days after index discharge</vt:lpstr>
      <vt:lpstr>Previous/recent admissions prior to the index admission</vt:lpstr>
      <vt:lpstr>Use QI methodology to plan/enact your methodology</vt:lpstr>
      <vt:lpstr>SMART</vt:lpstr>
      <vt:lpstr>Driver diagrams</vt:lpstr>
      <vt:lpstr>Driver diagrams – COPD example</vt:lpstr>
      <vt:lpstr>Model for improvement and PDSA cycles</vt:lpstr>
      <vt:lpstr>Quality Improvement </vt:lpstr>
      <vt:lpstr>Quality Improvement </vt:lpstr>
      <vt:lpstr>Useful QI resources</vt:lpstr>
      <vt:lpstr>Useful QI resources</vt:lpstr>
      <vt:lpstr>What happens next?</vt:lpstr>
      <vt:lpstr>National COPD Audit Programme</vt:lpstr>
    </vt:vector>
  </TitlesOfParts>
  <Company>Royal College of Physicians; www.rcplondon.ac.uk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Royal College of Physicians;www.rcplondon.ac.uk</dc:creator>
  <cp:lastModifiedBy>Juliana Holzhauer-Barrie</cp:lastModifiedBy>
  <cp:revision>260</cp:revision>
  <dcterms:created xsi:type="dcterms:W3CDTF">2010-12-04T16:03:43Z</dcterms:created>
  <dcterms:modified xsi:type="dcterms:W3CDTF">2017-10-17T08:05:50Z</dcterms:modified>
</cp:coreProperties>
</file>